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7" r:id="rId14"/>
    <p:sldId id="266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6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 hasCustomPrompt="1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 hasCustomPrompt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683719C4-B83E-4F05-BCE8-CA3E488FA48D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0F321E2D-440B-408F-9A33-0EF8AAE32906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 panose="05020102010507070707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0153" y="641402"/>
            <a:ext cx="7406640" cy="14721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sz="6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Hartowanie organizmu</a:t>
            </a:r>
          </a:p>
        </p:txBody>
      </p:sp>
      <p:pic>
        <p:nvPicPr>
          <p:cNvPr id="13314" name="Picture 2" descr="https://encrypted-tbn3.gstatic.com/images?q=tbn:ANd9GcRK5_oee61KJu_dnr42yjapvtXoyutGElpuX-M6LjOFEgyhZxM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4593" y="2712712"/>
            <a:ext cx="4443426" cy="288265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980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/>
              <a:t>Przykładowe sposoby hartowania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120" y="1447800"/>
            <a:ext cx="7498080" cy="4316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Hartowanie za pomocą zabiegów wodnych</a:t>
            </a:r>
          </a:p>
          <a:p>
            <a:pPr>
              <a:buNone/>
            </a:pPr>
            <a:r>
              <a:rPr lang="pl-PL" sz="2500" dirty="0"/>
              <a:t>Przy stosowaniu zabiegów wodnych należy zachować rozwagę i ostrożność. Nigdy nie należy wchodzić do wody, gdy ciało jest rozgrzane. Najprostszą formą zabiegów wodnych jest nacieranie zmoczoną w wodzie tkaniną frotté lub gąbką, tuż po gimnastyce. Następną formę stanowi natrysk. Przy wysokiej temperaturze dobrze jest co pewnie czas udać się pod natrysk, aby uniknąć przegrzania. Kąpiele należy łączyć z pływaniem.</a:t>
            </a:r>
          </a:p>
        </p:txBody>
      </p:sp>
      <p:pic>
        <p:nvPicPr>
          <p:cNvPr id="20482" name="Picture 2" descr="http://png.clipart.me/graphics/previews/214/illustration-representing-child-playing-sports-swimming_2140445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9395" y="5119370"/>
            <a:ext cx="2340610" cy="17106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/>
              <a:t>Hartowanie za pomocą zabiegów wodnych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557358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Wskazówki praktyczne</a:t>
            </a:r>
          </a:p>
          <a:p>
            <a:pPr marL="596900" indent="-514350">
              <a:buAutoNum type="arabicPeriod"/>
            </a:pPr>
            <a:r>
              <a:rPr lang="pl-PL" sz="3100" dirty="0"/>
              <a:t>Temperatura wody do kąpieli nie powinna być niższa niż 20</a:t>
            </a:r>
            <a:r>
              <a:rPr lang="pl-PL" sz="3100" dirty="0">
                <a:latin typeface="SimSun" panose="02010600030101010101" pitchFamily="2" charset="-122"/>
                <a:ea typeface="SimSun" panose="02010600030101010101" pitchFamily="2" charset="-122"/>
              </a:rPr>
              <a:t>℃</a:t>
            </a:r>
            <a:r>
              <a:rPr lang="pl-PL" sz="3100" dirty="0"/>
              <a:t>.</a:t>
            </a:r>
          </a:p>
          <a:p>
            <a:pPr marL="596900" indent="-514350">
              <a:buAutoNum type="arabicPeriod"/>
            </a:pPr>
            <a:r>
              <a:rPr lang="pl-PL" sz="3100" dirty="0"/>
              <a:t>Nie wskakiwać do wody, gdy ciało jest rozgrzane.</a:t>
            </a:r>
          </a:p>
          <a:p>
            <a:pPr marL="596900" indent="-514350">
              <a:buAutoNum type="arabicPeriod"/>
            </a:pPr>
            <a:r>
              <a:rPr lang="pl-PL" sz="3100" dirty="0"/>
              <a:t>Podczas przebywania w wodzie najlepiej jest się poruszać.</a:t>
            </a:r>
          </a:p>
          <a:p>
            <a:pPr marL="596900" indent="-514350">
              <a:buAutoNum type="arabicPeriod"/>
            </a:pPr>
            <a:r>
              <a:rPr lang="pl-PL" sz="3100" dirty="0"/>
              <a:t>Nie przebywać zbyt długo w zimnej wodzie.</a:t>
            </a:r>
          </a:p>
          <a:p>
            <a:pPr marL="596900" indent="-514350">
              <a:buAutoNum type="arabicPeriod"/>
            </a:pPr>
            <a:r>
              <a:rPr lang="pl-PL" sz="3100" dirty="0"/>
              <a:t>Nie należy pływać bezpośrednio po posiłkach lub po dużych wysiłkach fizycznych.</a:t>
            </a:r>
          </a:p>
        </p:txBody>
      </p:sp>
    </p:spTree>
  </p:cSld>
  <p:clrMapOvr>
    <a:masterClrMapping/>
  </p:clrMapOvr>
  <p:transition spd="med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0010" y="664845"/>
            <a:ext cx="7498080" cy="5284470"/>
          </a:xfrm>
        </p:spPr>
        <p:txBody>
          <a:bodyPr>
            <a:noAutofit/>
          </a:bodyPr>
          <a:lstStyle/>
          <a:p>
            <a:pPr marL="82550" indent="0">
              <a:buNone/>
            </a:pPr>
            <a:r>
              <a:rPr lang="pl-PL" altLang="en-US" sz="2400"/>
              <a:t>W przypadku zabiegów zmiennocieplnych zabieg zakończyć zimna wodą i energicznymi ruchami kończyn przez 5 – 10 min. </a:t>
            </a:r>
          </a:p>
          <a:p>
            <a:pPr marL="82550" indent="0">
              <a:buNone/>
            </a:pPr>
            <a:endParaRPr lang="pl-PL" altLang="en-US" sz="2400"/>
          </a:p>
          <a:p>
            <a:pPr marL="82550" indent="0">
              <a:buNone/>
            </a:pPr>
            <a:r>
              <a:rPr lang="pl-PL" altLang="en-US" sz="2400"/>
              <a:t>Po zakończeniu zabiegu zimnego: </a:t>
            </a:r>
          </a:p>
          <a:p>
            <a:pPr marL="82550" indent="0">
              <a:buNone/>
            </a:pPr>
            <a:r>
              <a:rPr lang="pl-PL" altLang="en-US" sz="2400"/>
              <a:t>- osuszyć odkryte części ciała, z pozostałych części strząsnąć krople wody;</a:t>
            </a:r>
          </a:p>
          <a:p>
            <a:pPr marL="82550" indent="0">
              <a:buNone/>
            </a:pPr>
            <a:r>
              <a:rPr lang="pl-PL" altLang="en-US" sz="2400"/>
              <a:t>- nałożyć suchą, ciepłą koszulkę i skarpety, </a:t>
            </a:r>
          </a:p>
          <a:p>
            <a:pPr marL="82550" indent="0">
              <a:buNone/>
            </a:pPr>
            <a:r>
              <a:rPr lang="pl-PL" altLang="en-US" sz="2400"/>
              <a:t>- przez 5 do 10 minut ćwiczenia fizyczne lub marsz. </a:t>
            </a:r>
          </a:p>
          <a:p>
            <a:pPr marL="82550" indent="0">
              <a:buNone/>
            </a:pPr>
            <a:endParaRPr lang="pl-PL" altLang="en-US" sz="2400"/>
          </a:p>
          <a:p>
            <a:pPr marL="82550" indent="0" algn="ctr">
              <a:buNone/>
            </a:pPr>
            <a:r>
              <a:rPr lang="pl-PL" altLang="en-US" sz="2400"/>
              <a:t>W razie przerwy między zabiegami rozpocząć od temperatury o 2 – 3</a:t>
            </a:r>
            <a:r>
              <a:rPr lang="pl-PL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℃</a:t>
            </a:r>
            <a:r>
              <a:rPr lang="pl-PL" altLang="en-US" sz="2400"/>
              <a:t> wyższej od stosowanej przed przerwą i skucić o ¼ czas jego trwania</a:t>
            </a:r>
          </a:p>
        </p:txBody>
      </p:sp>
    </p:spTree>
  </p:cSld>
  <p:clrMapOvr>
    <a:masterClrMapping/>
  </p:clrMapOvr>
  <p:transition spd="med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Zabiegi wodne – przykłady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497330" y="1508125"/>
            <a:ext cx="7107555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en-US" sz="2400"/>
              <a:t>Natryski – początkowa temperatura wody 28 – 31</a:t>
            </a:r>
            <a:r>
              <a:rPr lang="pl-PL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℃</a:t>
            </a:r>
            <a:r>
              <a:rPr lang="pl-PL" altLang="en-US" sz="2400"/>
              <a:t>, czas trwania zabiegu 30sek. Wydłużanie czasu trwania natrysku codziennie, aż do uzyskania 1,5 – 2 min. w temp. do 15</a:t>
            </a:r>
            <a:r>
              <a:rPr lang="pl-PL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℃</a:t>
            </a:r>
            <a:r>
              <a:rPr lang="pl-PL" altLang="en-US" sz="240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alt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altLang="en-US" sz="2400"/>
              <a:t>Zmienno cieplne kąpiele stóp – zanurzenie stóp na 1 – 2 min. w wodzie o temp. 38 – 400C, następnie przełożenie ich na 1 – 2sek. do naczynia z wodą o temp. 28 – 300C. Zmianę wykonuje się trzykrotnie, kończąc zabieg zimna wodą. Codziennie temperaturę wody obniża się o 1 – 20C, aby po około 10 dniach dojść do temperatury 150C i czasu trzymania nóg w zimnej wodzie do 30 sek.</a:t>
            </a:r>
          </a:p>
        </p:txBody>
      </p:sp>
    </p:spTree>
  </p:cSld>
  <p:clrMapOvr>
    <a:masterClrMapping/>
  </p:clrMapOvr>
  <p:transition spd="med"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6000" dirty="0"/>
              <a:t>Szczególne uwagi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557358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/>
              <a:t>Grupa osób, które muszą koniecznie uważać z metodami hartowania: osoby starsze z problemami pochodzenia reumatycznego, osoby z anemią, osoby z niedowagą!</a:t>
            </a:r>
          </a:p>
          <a:p>
            <a:pPr>
              <a:buNone/>
            </a:pPr>
            <a:r>
              <a:rPr lang="pl-PL" sz="2400" dirty="0"/>
              <a:t>Zaleca się unikania w hartowaniu wszelkich metod ‘heroicznych’: kąpiel w przeręblach, zbyt lekkie ubieranie się podczas dużych mrozów, sypianie bez ubrania całą noc w chłodnych pomieszczeniach!</a:t>
            </a:r>
          </a:p>
          <a:p>
            <a:pPr>
              <a:buNone/>
            </a:pPr>
            <a:r>
              <a:rPr lang="pl-PL" sz="2400" dirty="0"/>
              <a:t>Proces hartowania należy dostosować do warunków klimatycznych, w których żyjemy!</a:t>
            </a:r>
          </a:p>
          <a:p>
            <a:pPr>
              <a:buNone/>
            </a:pPr>
            <a:r>
              <a:rPr lang="pl-PL" sz="2400" dirty="0"/>
              <a:t>Przed rozpoczęciem hartowania należy skontaktować się z lekarzem!</a:t>
            </a:r>
          </a:p>
          <a:p>
            <a:pPr>
              <a:buNone/>
            </a:pPr>
            <a:r>
              <a:rPr lang="pl-PL" sz="2400" dirty="0"/>
              <a:t>Hartowanie należy wykonywać systematycznie, bez długotrwałych przerw!</a:t>
            </a:r>
          </a:p>
        </p:txBody>
      </p:sp>
    </p:spTree>
  </p:cSld>
  <p:clrMapOvr>
    <a:masterClrMapping/>
  </p:clrMapOvr>
  <p:transition spd="med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735" y="2571750"/>
            <a:ext cx="7370445" cy="2339340"/>
          </a:xfrm>
        </p:spPr>
        <p:txBody>
          <a:bodyPr/>
          <a:lstStyle/>
          <a:p>
            <a:pPr marL="82550" indent="0" algn="ctr">
              <a:buNone/>
            </a:pPr>
            <a:r>
              <a:rPr lang="pl-PL" altLang="en-US" sz="4000"/>
              <a:t>Hartowanie zwiększając potencjał zdrowia powinno być jednym         z celów promocji zdrowia.</a:t>
            </a:r>
          </a:p>
        </p:txBody>
      </p:sp>
    </p:spTree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5400" dirty="0"/>
              <a:t>Co to jest hartowanie?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Hartowanie </a:t>
            </a:r>
            <a:r>
              <a:rPr lang="pl-PL" sz="3600" dirty="0"/>
              <a:t>– </a:t>
            </a:r>
            <a:r>
              <a:rPr lang="pl-PL" sz="2800" dirty="0"/>
              <a:t>proces adaptowania ciała do niekorzystnych warunków zewnętrznych (głównie atmosferycznych) poprzez regularny kontakt z niesprzyjającymi bodźcami. </a:t>
            </a:r>
          </a:p>
          <a:p>
            <a:pPr>
              <a:buNone/>
            </a:pPr>
            <a:r>
              <a:rPr lang="pl-PL" sz="2800" dirty="0"/>
              <a:t>   W odpowiednich dawkach i okolicznościach zwiększają one naszą tolerancję na zimno, ciepło, silny wiatr itp. </a:t>
            </a:r>
          </a:p>
          <a:p>
            <a:pPr>
              <a:buNone/>
            </a:pPr>
            <a:r>
              <a:rPr lang="pl-PL" sz="2800" b="1" dirty="0">
                <a:solidFill>
                  <a:schemeClr val="accent2"/>
                </a:solidFill>
              </a:rPr>
              <a:t>Efekt – zmniejsza się podatność na choroby.</a:t>
            </a:r>
          </a:p>
        </p:txBody>
      </p:sp>
    </p:spTree>
  </p:cSld>
  <p:clrMapOvr>
    <a:masterClrMapping/>
  </p:clrMapOvr>
  <p:transition spd="med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0010" y="337820"/>
            <a:ext cx="7583805" cy="6195695"/>
          </a:xfrm>
        </p:spPr>
        <p:txBody>
          <a:bodyPr>
            <a:normAutofit lnSpcReduction="20000"/>
          </a:bodyPr>
          <a:lstStyle/>
          <a:p>
            <a:pPr marL="82550" indent="0" algn="ctr">
              <a:buNone/>
            </a:pPr>
            <a:r>
              <a:rPr lang="pl-PL" altLang="en-US"/>
              <a:t>„Hartowanie organizmu to zespół zabiegów i ćwiczeń fizycznych, mających na celu usprawnienie mechanizmów termoregulacji oraz zwiększenie odporności na zimno          i zmiany temperatury otoczenia.”</a:t>
            </a:r>
          </a:p>
          <a:p>
            <a:pPr marL="82550" indent="0" algn="ctr">
              <a:buNone/>
            </a:pPr>
            <a:r>
              <a:rPr lang="pl-PL" altLang="en-US" sz="1800"/>
              <a:t>(„Profilaktyka w pediatrii” red. B. Woynarowska, Wyd. Lekarskie PZWL 1998r.)</a:t>
            </a:r>
          </a:p>
          <a:p>
            <a:pPr marL="82550" indent="0" algn="ctr">
              <a:buNone/>
            </a:pPr>
            <a:endParaRPr lang="pl-PL" altLang="en-US" sz="1800"/>
          </a:p>
          <a:p>
            <a:pPr marL="82550" indent="0" algn="ctr">
              <a:buNone/>
            </a:pPr>
            <a:r>
              <a:rPr lang="pl-PL" altLang="en-US"/>
              <a:t>Hartowanie polega na poddaniu organizmu działaniom zmiennych, naturalnych bodźców termicznych (wody o zmiennej temperaturze, powietrza i jego ruchowi, słońca) w połączeniu z ćwiczeniami fizycznymi. </a:t>
            </a:r>
          </a:p>
          <a:p>
            <a:pPr marL="82550" indent="0" algn="ctr">
              <a:buNone/>
            </a:pPr>
            <a:r>
              <a:rPr lang="pl-PL" altLang="en-US"/>
              <a:t>Działania te wywołują reakcje fizjologiczne miejscowe i ogólne</a:t>
            </a:r>
            <a:r>
              <a:rPr lang="pl-PL" altLang="en-US" sz="2000"/>
              <a:t>.</a:t>
            </a:r>
          </a:p>
        </p:txBody>
      </p:sp>
    </p:spTree>
  </p:cSld>
  <p:clrMapOvr>
    <a:masterClrMapping/>
  </p:clrMapOvr>
  <p:transition spd="med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86446" y="357166"/>
            <a:ext cx="3357554" cy="26908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l-PL" sz="4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Trzy podstawy hartowania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14375" y="1156335"/>
            <a:ext cx="4643755" cy="4601210"/>
          </a:xfrm>
        </p:spPr>
        <p:txBody>
          <a:bodyPr>
            <a:normAutofit fontScale="90000" lnSpcReduction="10000"/>
          </a:bodyPr>
          <a:lstStyle/>
          <a:p>
            <a:r>
              <a:rPr lang="pl-PL" sz="2400" dirty="0">
                <a:solidFill>
                  <a:schemeClr val="accent2"/>
                </a:solidFill>
              </a:rPr>
              <a:t>Podstawą hartowania są trzy rzeczy:</a:t>
            </a:r>
          </a:p>
          <a:p>
            <a:endParaRPr lang="pl-PL" sz="2400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przed rozpoczęciem hartowania musimy być zdrowi;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hartowanie ciała należy stopniować;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hartowanie to proces, który należy wykonywać systematycznie.</a:t>
            </a:r>
          </a:p>
          <a:p>
            <a:endParaRPr lang="pl-PL" sz="2400" dirty="0"/>
          </a:p>
          <a:p>
            <a:pPr>
              <a:buFont typeface="Arial" panose="020B0604020202020204" pitchFamily="34" charset="0"/>
              <a:buChar char="•"/>
            </a:pPr>
            <a:endParaRPr lang="pl-PL" sz="2400" dirty="0"/>
          </a:p>
          <a:p>
            <a:r>
              <a:rPr lang="pl-PL" sz="2400" dirty="0">
                <a:solidFill>
                  <a:schemeClr val="accent2"/>
                </a:solidFill>
              </a:rPr>
              <a:t>Co hartuje ciało?</a:t>
            </a:r>
            <a:endParaRPr lang="pl-PL" sz="2400" dirty="0"/>
          </a:p>
          <a:p>
            <a:pPr>
              <a:lnSpc>
                <a:spcPct val="100000"/>
              </a:lnSpc>
            </a:pPr>
            <a:r>
              <a:rPr lang="pl-PL" sz="2400" dirty="0"/>
              <a:t>Tutaj wyróżniamy trzy podstawowe rodzaje:</a:t>
            </a:r>
          </a:p>
          <a:p>
            <a:pPr>
              <a:lnSpc>
                <a:spcPct val="100000"/>
              </a:lnSpc>
            </a:pPr>
            <a:endParaRPr lang="pl-PL" sz="2400" dirty="0"/>
          </a:p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/>
              <a:t> hartowanie powietrzem;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/>
              <a:t> hartowanie wodą; 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2400" dirty="0"/>
              <a:t> hartowanie promieniami słonecznymi.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pic>
        <p:nvPicPr>
          <p:cNvPr id="14338" name="Picture 2" descr="http://bi.gazeta.pl/im/01/f8/e8/z15267841Q,Mors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13168"/>
            <a:ext cx="3130541" cy="31305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Na co wpływa hartowanie?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Oczyszcza komórki;</a:t>
            </a:r>
          </a:p>
          <a:p>
            <a:r>
              <a:rPr lang="pl-PL" dirty="0"/>
              <a:t>Opóźniamy proces starzenia;</a:t>
            </a:r>
          </a:p>
          <a:p>
            <a:r>
              <a:rPr lang="pl-PL" dirty="0"/>
              <a:t>Poprawia krążenie krwi;</a:t>
            </a:r>
          </a:p>
          <a:p>
            <a:r>
              <a:rPr lang="pl-PL" dirty="0"/>
              <a:t>Poprawia system immunologiczny;</a:t>
            </a:r>
          </a:p>
          <a:p>
            <a:r>
              <a:rPr lang="pl-PL" dirty="0"/>
              <a:t>Usprawniamy regulację cieplną organizmu;</a:t>
            </a:r>
          </a:p>
          <a:p>
            <a:r>
              <a:rPr lang="pl-PL" dirty="0"/>
              <a:t>Zachowujemy elastyczność skóry;</a:t>
            </a:r>
          </a:p>
          <a:p>
            <a:r>
              <a:rPr lang="pl-PL" dirty="0"/>
              <a:t>Zwiększenie odporności;</a:t>
            </a:r>
          </a:p>
          <a:p>
            <a:r>
              <a:rPr lang="pl-PL" dirty="0"/>
              <a:t>Zwalczanie zagrażających nam wirusów.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4980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/>
              <a:t>Przykładowe sposoby hartowania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1447800"/>
            <a:ext cx="7626350" cy="3293110"/>
          </a:xfrm>
        </p:spPr>
        <p:txBody>
          <a:bodyPr>
            <a:normAutofit fontScale="90000" lnSpcReduction="20000"/>
          </a:bodyPr>
          <a:lstStyle/>
          <a:p>
            <a:pPr>
              <a:buNone/>
            </a:pPr>
            <a:r>
              <a:rPr lang="pl-P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Hartowanie za pomocą powietrza</a:t>
            </a:r>
          </a:p>
          <a:p>
            <a:pPr>
              <a:buNone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 to najbardziej rozpowszechniony i najbardziej dostępny sposób hartowania. Kąpiele powietrzne zawsze powinniśmy łączyć z ruchem. Ruch na powietrzu dostatecznie wilgotnym, pozbawionym kurzu, bez ostrych zmiany ciśnienia atmosferycznego i temperatury doskonale hartuje.  Innym sposobem jest chodzenie po domu w lekkim ubraniu, chodzenie boso po trawie lub piasku.</a:t>
            </a:r>
          </a:p>
        </p:txBody>
      </p:sp>
      <p:pic>
        <p:nvPicPr>
          <p:cNvPr id="17410" name="Picture 2" descr="http://www.colsantamariaportu.com/custompages/2012-2013/2013-06-01_jugando-al-atletismo/corred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3" y="4240084"/>
            <a:ext cx="2428892" cy="2498860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313180" y="4558030"/>
            <a:ext cx="554545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Np. chodzenie boso po rosie, brodzenie po wodzie, kamieniach, zimnej posadzce, a u osób już zahartowanych – puszystym śniegu. </a:t>
            </a:r>
          </a:p>
          <a:p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Dla małych dzieci – sen na powietrzu we wszystkich porach roku.</a:t>
            </a:r>
            <a:endParaRPr lang="pl-PL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/>
              <a:t>Hartowanie za pomocą powietrza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8592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Wskazówki praktyczne</a:t>
            </a:r>
          </a:p>
          <a:p>
            <a:pPr>
              <a:buNone/>
            </a:pPr>
            <a:r>
              <a:rPr lang="pl-PL" sz="2600" dirty="0"/>
              <a:t>1. Przebywać na świeżym powietrzu codziennie, nawet zimą.</a:t>
            </a:r>
          </a:p>
          <a:p>
            <a:pPr>
              <a:buNone/>
            </a:pPr>
            <a:r>
              <a:rPr lang="pl-PL" sz="2600" dirty="0"/>
              <a:t>2. Korzystać z kąpieli powietrznych systematycznie, w jak najlżejszym stroju.</a:t>
            </a:r>
          </a:p>
          <a:p>
            <a:pPr>
              <a:buNone/>
            </a:pPr>
            <a:r>
              <a:rPr lang="pl-PL" sz="2600" dirty="0"/>
              <a:t>3. W dniach wolnych przebywać na powietrzu bez kurzu przez kilka godzin (łączony z ruchem).</a:t>
            </a:r>
          </a:p>
          <a:p>
            <a:pPr>
              <a:buNone/>
            </a:pPr>
            <a:r>
              <a:rPr lang="pl-PL" sz="2600" dirty="0"/>
              <a:t>4. Często wietrzyć mieszkanie i miejsca pracy.</a:t>
            </a:r>
          </a:p>
          <a:p>
            <a:pPr>
              <a:buNone/>
            </a:pPr>
            <a:r>
              <a:rPr lang="pl-PL" sz="2600" dirty="0"/>
              <a:t>5. Gimnastykę poranną uprawiać przy otwartym oknie.</a:t>
            </a:r>
          </a:p>
        </p:txBody>
      </p:sp>
    </p:spTree>
  </p:cSld>
  <p:clrMapOvr>
    <a:masterClrMapping/>
  </p:clrMapOvr>
  <p:transition spd="med"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zdrowiekwartalnik.pl/wp-content/uploads/2012/07/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302305"/>
            <a:ext cx="3214710" cy="255569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/>
              <a:t>Przykładowe sposoby hartowania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75" y="1447800"/>
            <a:ext cx="7498080" cy="2651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Hartowanie promieniami słonecznymi</a:t>
            </a:r>
          </a:p>
          <a:p>
            <a:pPr>
              <a:buNone/>
            </a:pPr>
            <a:r>
              <a:rPr lang="pl-PL" sz="2600" dirty="0">
                <a:sym typeface="+mn-ea"/>
              </a:rPr>
              <a:t>Promienie słoneczne działają na nasz organizm w różny sposób. Najlepiej jest korzystać ze słońca 1-1,5 h dziennie. Jeśli na skórze powstaje barwnik ochronny (opalenizna) możemy przedłużyć czas przebywania na słońcu. </a:t>
            </a:r>
          </a:p>
          <a:p>
            <a:pPr>
              <a:buNone/>
            </a:pPr>
            <a:endParaRPr lang="pl-PL" sz="2600" dirty="0">
              <a:sym typeface="+mn-ea"/>
            </a:endParaRPr>
          </a:p>
          <a:p>
            <a:pPr>
              <a:buNone/>
            </a:pPr>
            <a:endParaRPr lang="pl-PL" sz="2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92225" y="4487545"/>
            <a:ext cx="469773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ym typeface="+mn-ea"/>
              </a:rPr>
              <a:t>Najkorzystniejsze warunki do początkowego hartowania promieniami słonecznymi występują na początku wiosny.</a:t>
            </a:r>
            <a:endParaRPr lang="pl-PL" altLang="en-US" sz="2400" dirty="0">
              <a:sym typeface="+mn-ea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/>
              <a:t>Hartowanie promieniami słonecznymi u dzieci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lstStyle/>
          <a:p>
            <a:pPr>
              <a:buNone/>
            </a:pPr>
            <a:r>
              <a:rPr lang="pl-PL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Wskazówki praktyczne</a:t>
            </a:r>
          </a:p>
          <a:p>
            <a:pPr marL="596900" indent="-514350">
              <a:buAutoNum type="arabicPeriod"/>
            </a:pPr>
            <a:r>
              <a:rPr lang="pl-PL" sz="3600" dirty="0"/>
              <a:t>Pierwsze kąpiele powinny trwać od 4 minut (po jednej minucie w ułożeniu na plecach, brzuchu, obu bokach). Po każdych dwóch kąpielach dodaje się po jednej minucie na każdą stronę, do osiągnięcia 20 minut ogólnego czasu nasłonecznienia (30 minut u dzieci starszych).</a:t>
            </a:r>
          </a:p>
          <a:p>
            <a:pPr marL="596900" indent="-514350">
              <a:buAutoNum type="arabicPeriod"/>
            </a:pPr>
            <a:r>
              <a:rPr lang="pl-PL" sz="3600" dirty="0"/>
              <a:t>Uwaga! Unikać nadmiernego nasłonecznienia.</a:t>
            </a:r>
          </a:p>
          <a:p>
            <a:pPr marL="596900" indent="-514350">
              <a:buAutoNum type="arabicPeriod"/>
            </a:pPr>
            <a:r>
              <a:rPr lang="pl-PL" sz="3600" dirty="0"/>
              <a:t>Nosić lekkim ubiór, jasne nakrycie głowy i okulary przeciwsłoneczne. </a:t>
            </a:r>
          </a:p>
          <a:p>
            <a:pPr marL="596900" indent="-514350">
              <a:buAutoNum type="arabicPeriod"/>
            </a:pPr>
            <a:r>
              <a:rPr lang="pl-PL" sz="3600" dirty="0"/>
              <a:t>Najlepszy czas na kąpiele słoneczne jest między godziną 8 - 10.</a:t>
            </a:r>
          </a:p>
          <a:p>
            <a:pPr marL="596900" indent="-514350">
              <a:buAutoNum type="arabicPeriod"/>
            </a:pPr>
            <a:r>
              <a:rPr lang="pl-PL" sz="3600" dirty="0"/>
              <a:t>Kąpiel słoneczną kończy się polewaniem lub kąpielą wodną, którą rozpoczyna się wodą 26 – 28</a:t>
            </a:r>
            <a:r>
              <a:rPr lang="pl-PL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℃</a:t>
            </a:r>
          </a:p>
        </p:txBody>
      </p:sp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984</Words>
  <Application>Microsoft Office PowerPoint</Application>
  <PresentationFormat>Pokaz na ekranie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SimSun</vt:lpstr>
      <vt:lpstr>Arial</vt:lpstr>
      <vt:lpstr>Gill Sans MT</vt:lpstr>
      <vt:lpstr>Verdana</vt:lpstr>
      <vt:lpstr>Wingdings 2</vt:lpstr>
      <vt:lpstr>Przesilenie</vt:lpstr>
      <vt:lpstr>Hartowanie organizmu</vt:lpstr>
      <vt:lpstr>Co to jest hartowanie?</vt:lpstr>
      <vt:lpstr>Prezentacja programu PowerPoint</vt:lpstr>
      <vt:lpstr>Trzy podstawy hartowania</vt:lpstr>
      <vt:lpstr>Na co wpływa hartowanie?</vt:lpstr>
      <vt:lpstr>Przykładowe sposoby hartowania</vt:lpstr>
      <vt:lpstr>Hartowanie za pomocą powietrza</vt:lpstr>
      <vt:lpstr>Przykładowe sposoby hartowania</vt:lpstr>
      <vt:lpstr>Hartowanie promieniami słonecznymi u dzieci</vt:lpstr>
      <vt:lpstr>Przykładowe sposoby hartowania</vt:lpstr>
      <vt:lpstr>Hartowanie za pomocą zabiegów wodnych</vt:lpstr>
      <vt:lpstr>Prezentacja programu PowerPoint</vt:lpstr>
      <vt:lpstr>Zabiegi wodne – przykłady</vt:lpstr>
      <vt:lpstr>Szczególne uwagi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Hartowanie ciała</dc:title>
  <dc:creator>Maria Szelągowska</dc:creator>
  <cp:lastModifiedBy>Ja</cp:lastModifiedBy>
  <cp:revision>18</cp:revision>
  <dcterms:created xsi:type="dcterms:W3CDTF">2015-12-06T16:39:00Z</dcterms:created>
  <dcterms:modified xsi:type="dcterms:W3CDTF">2020-05-11T14:17:00Z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1045-11.2.0.9232</vt:lpwstr>
  </property>
</Properties>
</file>