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64" r:id="rId6"/>
    <p:sldId id="262" r:id="rId7"/>
    <p:sldId id="268" r:id="rId8"/>
    <p:sldId id="261" r:id="rId9"/>
    <p:sldId id="263" r:id="rId10"/>
    <p:sldId id="260" r:id="rId11"/>
    <p:sldId id="267" r:id="rId12"/>
    <p:sldId id="269" r:id="rId13"/>
    <p:sldId id="259" r:id="rId14"/>
    <p:sldId id="265" r:id="rId15"/>
    <p:sldId id="266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 autoAdjust="0"/>
    <p:restoredTop sz="94660"/>
  </p:normalViewPr>
  <p:slideViewPr>
    <p:cSldViewPr>
      <p:cViewPr varScale="1">
        <p:scale>
          <a:sx n="66" d="100"/>
          <a:sy n="66" d="100"/>
        </p:scale>
        <p:origin x="-6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250E-5245-4D23-BFA2-1BE27BDB0ACF}" type="datetimeFigureOut">
              <a:rPr lang="pl-PL" smtClean="0"/>
              <a:pPr/>
              <a:t>07.03.2019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23C9-C052-4892-82BB-EFBF5212C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14:reveal/>
        <p:sndAc>
          <p:stSnd>
            <p:snd r:embed="rId1" name="camera.wav"/>
          </p:stSnd>
        </p:sndAc>
      </p:transition>
    </mc:Choice>
    <mc:Fallback>
      <p:transition spd="slow" advClick="0" advTm="10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250E-5245-4D23-BFA2-1BE27BDB0ACF}" type="datetimeFigureOut">
              <a:rPr lang="pl-PL" smtClean="0"/>
              <a:pPr/>
              <a:t>07.03.2019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23C9-C052-4892-82BB-EFBF5212C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14:reveal/>
        <p:sndAc>
          <p:stSnd>
            <p:snd r:embed="rId1" name="camera.wav"/>
          </p:stSnd>
        </p:sndAc>
      </p:transition>
    </mc:Choice>
    <mc:Fallback>
      <p:transition spd="slow" advClick="0" advTm="10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250E-5245-4D23-BFA2-1BE27BDB0ACF}" type="datetimeFigureOut">
              <a:rPr lang="pl-PL" smtClean="0"/>
              <a:pPr/>
              <a:t>07.03.2019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23C9-C052-4892-82BB-EFBF5212C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14:reveal/>
        <p:sndAc>
          <p:stSnd>
            <p:snd r:embed="rId1" name="camera.wav"/>
          </p:stSnd>
        </p:sndAc>
      </p:transition>
    </mc:Choice>
    <mc:Fallback>
      <p:transition spd="slow" advClick="0" advTm="10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250E-5245-4D23-BFA2-1BE27BDB0ACF}" type="datetimeFigureOut">
              <a:rPr lang="pl-PL" smtClean="0"/>
              <a:pPr/>
              <a:t>07.03.2019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23C9-C052-4892-82BB-EFBF5212C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14:reveal/>
        <p:sndAc>
          <p:stSnd>
            <p:snd r:embed="rId1" name="camera.wav"/>
          </p:stSnd>
        </p:sndAc>
      </p:transition>
    </mc:Choice>
    <mc:Fallback>
      <p:transition spd="slow" advClick="0" advTm="10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250E-5245-4D23-BFA2-1BE27BDB0ACF}" type="datetimeFigureOut">
              <a:rPr lang="pl-PL" smtClean="0"/>
              <a:pPr/>
              <a:t>07.03.2019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23C9-C052-4892-82BB-EFBF5212C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14:reveal/>
        <p:sndAc>
          <p:stSnd>
            <p:snd r:embed="rId1" name="camera.wav"/>
          </p:stSnd>
        </p:sndAc>
      </p:transition>
    </mc:Choice>
    <mc:Fallback>
      <p:transition spd="slow" advClick="0" advTm="10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250E-5245-4D23-BFA2-1BE27BDB0ACF}" type="datetimeFigureOut">
              <a:rPr lang="pl-PL" smtClean="0"/>
              <a:pPr/>
              <a:t>07.03.2019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23C9-C052-4892-82BB-EFBF5212C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14:reveal/>
        <p:sndAc>
          <p:stSnd>
            <p:snd r:embed="rId1" name="camera.wav"/>
          </p:stSnd>
        </p:sndAc>
      </p:transition>
    </mc:Choice>
    <mc:Fallback>
      <p:transition spd="slow" advClick="0" advTm="10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250E-5245-4D23-BFA2-1BE27BDB0ACF}" type="datetimeFigureOut">
              <a:rPr lang="pl-PL" smtClean="0"/>
              <a:pPr/>
              <a:t>07.03.2019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23C9-C052-4892-82BB-EFBF5212C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14:reveal/>
        <p:sndAc>
          <p:stSnd>
            <p:snd r:embed="rId1" name="camera.wav"/>
          </p:stSnd>
        </p:sndAc>
      </p:transition>
    </mc:Choice>
    <mc:Fallback>
      <p:transition spd="slow" advClick="0" advTm="10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250E-5245-4D23-BFA2-1BE27BDB0ACF}" type="datetimeFigureOut">
              <a:rPr lang="pl-PL" smtClean="0"/>
              <a:pPr/>
              <a:t>07.03.2019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23C9-C052-4892-82BB-EFBF5212C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14:reveal/>
        <p:sndAc>
          <p:stSnd>
            <p:snd r:embed="rId1" name="camera.wav"/>
          </p:stSnd>
        </p:sndAc>
      </p:transition>
    </mc:Choice>
    <mc:Fallback>
      <p:transition spd="slow" advClick="0" advTm="10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250E-5245-4D23-BFA2-1BE27BDB0ACF}" type="datetimeFigureOut">
              <a:rPr lang="pl-PL" smtClean="0"/>
              <a:pPr/>
              <a:t>07.03.2019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23C9-C052-4892-82BB-EFBF5212C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14:reveal/>
        <p:sndAc>
          <p:stSnd>
            <p:snd r:embed="rId1" name="camera.wav"/>
          </p:stSnd>
        </p:sndAc>
      </p:transition>
    </mc:Choice>
    <mc:Fallback>
      <p:transition spd="slow" advClick="0" advTm="10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250E-5245-4D23-BFA2-1BE27BDB0ACF}" type="datetimeFigureOut">
              <a:rPr lang="pl-PL" smtClean="0"/>
              <a:pPr/>
              <a:t>07.03.2019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23C9-C052-4892-82BB-EFBF5212C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14:reveal/>
        <p:sndAc>
          <p:stSnd>
            <p:snd r:embed="rId1" name="camera.wav"/>
          </p:stSnd>
        </p:sndAc>
      </p:transition>
    </mc:Choice>
    <mc:Fallback>
      <p:transition spd="slow" advClick="0" advTm="10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250E-5245-4D23-BFA2-1BE27BDB0ACF}" type="datetimeFigureOut">
              <a:rPr lang="pl-PL" smtClean="0"/>
              <a:pPr/>
              <a:t>07.03.2019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23C9-C052-4892-82BB-EFBF5212C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14:reveal/>
        <p:sndAc>
          <p:stSnd>
            <p:snd r:embed="rId1" name="camera.wav"/>
          </p:stSnd>
        </p:sndAc>
      </p:transition>
    </mc:Choice>
    <mc:Fallback>
      <p:transition spd="slow" advClick="0" advTm="10000">
        <p:fade/>
        <p:sndAc>
          <p:stSnd>
            <p:snd r:embed="rId1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6250E-5245-4D23-BFA2-1BE27BDB0ACF}" type="datetimeFigureOut">
              <a:rPr lang="pl-PL" smtClean="0"/>
              <a:pPr/>
              <a:t>07.03.2019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023C9-C052-4892-82BB-EFBF5212C2E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14:reveal/>
        <p:sndAc>
          <p:stSnd>
            <p:snd r:embed="rId13" name="camera.wav"/>
          </p:stSnd>
        </p:sndAc>
      </p:transition>
    </mc:Choice>
    <mc:Fallback>
      <p:transition spd="slow" advClick="0" advTm="10000">
        <p:fade/>
        <p:sndAc>
          <p:stSnd>
            <p:snd r:embed="rId13" name="camera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799" y="2924944"/>
            <a:ext cx="4032448" cy="936104"/>
          </a:xfrm>
        </p:spPr>
        <p:txBody>
          <a:bodyPr>
            <a:normAutofit fontScale="90000"/>
          </a:bodyPr>
          <a:lstStyle/>
          <a:p>
            <a:r>
              <a:rPr lang="pl-PL" sz="5400" b="1" dirty="0" smtClean="0">
                <a:latin typeface="Arial Narrow" pitchFamily="34" charset="0"/>
              </a:rPr>
              <a:t/>
            </a:r>
            <a:br>
              <a:rPr lang="pl-PL" sz="5400" b="1" dirty="0" smtClean="0">
                <a:latin typeface="Arial Narrow" pitchFamily="34" charset="0"/>
              </a:rPr>
            </a:br>
            <a:r>
              <a:rPr lang="pl-PL" sz="5400" b="1" dirty="0" smtClean="0">
                <a:latin typeface="Arial Narrow" pitchFamily="34" charset="0"/>
              </a:rPr>
              <a:t/>
            </a:r>
            <a:br>
              <a:rPr lang="pl-PL" sz="5400" b="1" dirty="0" smtClean="0">
                <a:latin typeface="Arial Narrow" pitchFamily="34" charset="0"/>
              </a:rPr>
            </a:br>
            <a:r>
              <a:rPr lang="pl-PL" sz="5400" b="1" dirty="0">
                <a:latin typeface="Arial Narrow" pitchFamily="34" charset="0"/>
              </a:rPr>
              <a:t/>
            </a:r>
            <a:br>
              <a:rPr lang="pl-PL" sz="5400" b="1" dirty="0">
                <a:latin typeface="Arial Narrow" pitchFamily="34" charset="0"/>
              </a:rPr>
            </a:br>
            <a:r>
              <a:rPr lang="pl-PL" sz="5400" b="1" dirty="0" smtClean="0">
                <a:solidFill>
                  <a:srgbClr val="0070C0"/>
                </a:solidFill>
                <a:latin typeface="Arial Narrow" pitchFamily="34" charset="0"/>
              </a:rPr>
              <a:t>Zapraszamy</a:t>
            </a:r>
            <a:r>
              <a:rPr lang="pl-PL" sz="5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pl-PL" sz="5400" b="1" dirty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pl-PL" sz="5400" b="1" dirty="0">
                <a:solidFill>
                  <a:srgbClr val="FF0000"/>
                </a:solidFill>
                <a:latin typeface="Arial Narrow" pitchFamily="34" charset="0"/>
              </a:rPr>
            </a:br>
            <a:r>
              <a:rPr lang="pl-PL" sz="5400" b="1" dirty="0" smtClean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pl-PL" sz="5400" b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pl-PL" sz="5400" b="1" dirty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pl-PL" sz="5400" b="1" dirty="0">
                <a:solidFill>
                  <a:srgbClr val="0070C0"/>
                </a:solidFill>
                <a:latin typeface="Arial Narrow" pitchFamily="34" charset="0"/>
              </a:rPr>
            </a:br>
            <a:r>
              <a:rPr lang="pl-PL" sz="5400" b="1" dirty="0" smtClean="0">
                <a:solidFill>
                  <a:srgbClr val="0070C0"/>
                </a:solidFill>
                <a:latin typeface="Arial Narrow" pitchFamily="34" charset="0"/>
              </a:rPr>
              <a:t>Dołącz do nas !</a:t>
            </a:r>
            <a:endParaRPr lang="pl-PL" sz="54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7624" y="260648"/>
            <a:ext cx="5832648" cy="4104456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Szkoła Podstawowa w Jamnie</a:t>
            </a:r>
          </a:p>
          <a:p>
            <a:r>
              <a:rPr lang="pl-PL" sz="2800" b="1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99-400 Łowicz</a:t>
            </a:r>
            <a:br>
              <a:rPr lang="pl-PL" sz="2800" b="1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pl-PL" sz="2800" b="1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Jamno 112</a:t>
            </a:r>
            <a:br>
              <a:rPr lang="pl-PL" sz="2800" b="1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pl-PL" sz="2800" b="1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Tel.: (46) 838 90 90</a:t>
            </a:r>
          </a:p>
          <a:p>
            <a:r>
              <a:rPr lang="pl-PL" sz="2800" b="1" dirty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http://zsjamno.pl/spj/</a:t>
            </a:r>
          </a:p>
          <a:p>
            <a:endParaRPr lang="pl-PL" b="1" dirty="0" smtClean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pl-PL" b="1" dirty="0" smtClean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pl-PL" b="1" dirty="0" smtClean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pl-PL" b="1" dirty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pl-PL" sz="6000" b="1" dirty="0" smtClean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Obraz 8" descr="17309669_689799697872884_3197244288711899126_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7" y="116632"/>
            <a:ext cx="2404767" cy="2839526"/>
          </a:xfrm>
          <a:prstGeom prst="rect">
            <a:avLst/>
          </a:prstGeom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99392"/>
            <a:ext cx="1123950" cy="71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125" y="3140968"/>
            <a:ext cx="3329850" cy="332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14:reveal/>
        <p:sndAc>
          <p:stSnd>
            <p:snd r:embed="rId2" name="camera.wav"/>
          </p:stSnd>
        </p:sndAc>
      </p:transition>
    </mc:Choice>
    <mc:Fallback>
      <p:transition spd="slow" advClick="0" advTm="10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332656" y="-171400"/>
            <a:ext cx="8229600" cy="1143000"/>
          </a:xfrm>
        </p:spPr>
        <p:txBody>
          <a:bodyPr/>
          <a:lstStyle/>
          <a:p>
            <a:r>
              <a:rPr lang="pl-PL" b="1" dirty="0" smtClean="0">
                <a:latin typeface="Arial Narrow" pitchFamily="34" charset="0"/>
              </a:rPr>
              <a:t>Zajęcia pozalekcyjne</a:t>
            </a:r>
            <a:endParaRPr lang="pl-PL" b="1" dirty="0">
              <a:latin typeface="Arial Narrow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6475" y="1196752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pl-PL" dirty="0" smtClean="0">
                <a:latin typeface="Arial Narrow" pitchFamily="34" charset="0"/>
              </a:rPr>
              <a:t>Zajęcia z pływania na basenie</a:t>
            </a:r>
          </a:p>
          <a:p>
            <a:pPr>
              <a:buFontTx/>
              <a:buChar char="-"/>
            </a:pPr>
            <a:r>
              <a:rPr lang="pl-PL" dirty="0" smtClean="0">
                <a:latin typeface="Arial Narrow" pitchFamily="34" charset="0"/>
              </a:rPr>
              <a:t>Zajęcia logopedyczne</a:t>
            </a:r>
          </a:p>
          <a:p>
            <a:pPr>
              <a:buFontTx/>
              <a:buChar char="-"/>
            </a:pPr>
            <a:r>
              <a:rPr lang="pl-PL" dirty="0" smtClean="0">
                <a:latin typeface="Arial Narrow" pitchFamily="34" charset="0"/>
              </a:rPr>
              <a:t>Zajęcie wyrównawcze </a:t>
            </a:r>
          </a:p>
          <a:p>
            <a:pPr marL="0" indent="0">
              <a:buNone/>
            </a:pPr>
            <a:r>
              <a:rPr lang="pl-PL" dirty="0">
                <a:latin typeface="Arial Narrow" pitchFamily="34" charset="0"/>
              </a:rPr>
              <a:t> </a:t>
            </a:r>
            <a:r>
              <a:rPr lang="pl-PL" dirty="0" smtClean="0">
                <a:latin typeface="Arial Narrow" pitchFamily="34" charset="0"/>
              </a:rPr>
              <a:t> i koła zainteresowań </a:t>
            </a:r>
          </a:p>
          <a:p>
            <a:pPr>
              <a:buFontTx/>
              <a:buChar char="-"/>
            </a:pPr>
            <a:r>
              <a:rPr lang="pl-PL" dirty="0" smtClean="0">
                <a:latin typeface="Arial Narrow" pitchFamily="34" charset="0"/>
              </a:rPr>
              <a:t>Zajęcia sportowe </a:t>
            </a:r>
          </a:p>
          <a:p>
            <a:pPr>
              <a:buFontTx/>
              <a:buChar char="-"/>
            </a:pPr>
            <a:endParaRPr lang="pl-PL" dirty="0"/>
          </a:p>
        </p:txBody>
      </p:sp>
      <p:cxnSp>
        <p:nvCxnSpPr>
          <p:cNvPr id="5" name="Łącznik prosty 4"/>
          <p:cNvCxnSpPr/>
          <p:nvPr/>
        </p:nvCxnSpPr>
        <p:spPr>
          <a:xfrm>
            <a:off x="0" y="692696"/>
            <a:ext cx="56521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Obraz moÅ¼e zawieraÄ: co najmniej jedna osoba, basen i pÅywan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69943"/>
            <a:ext cx="2637656" cy="3789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Obraz moÅ¼e zawieraÄ: 15 osÃ³b, uÅmiechniÄci ludz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21898"/>
            <a:ext cx="3744416" cy="280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2365714"/>
            <a:ext cx="190996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01918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14:reveal/>
        <p:sndAc>
          <p:stSnd>
            <p:snd r:embed="rId2" name="camera.wav"/>
          </p:stSnd>
        </p:sndAc>
      </p:transition>
    </mc:Choice>
    <mc:Fallback>
      <p:transition spd="slow" advClick="0" advTm="10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404664" y="-171400"/>
            <a:ext cx="8229600" cy="1143000"/>
          </a:xfrm>
        </p:spPr>
        <p:txBody>
          <a:bodyPr/>
          <a:lstStyle/>
          <a:p>
            <a:r>
              <a:rPr lang="pl-PL" b="1" dirty="0" smtClean="0">
                <a:latin typeface="Arial Narrow" pitchFamily="34" charset="0"/>
              </a:rPr>
              <a:t>Zajęcia opiekuńcze</a:t>
            </a:r>
            <a:endParaRPr lang="pl-PL" b="1" dirty="0">
              <a:latin typeface="Arial Narrow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02200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latin typeface="Arial Narrow" pitchFamily="34" charset="0"/>
              </a:rPr>
              <a:t>W naszej szkole codziennie od 7.30 do godziny 17.00 organizowane są zajęcia opiekuńcze. Podczas ich trwania dzieci: bawią się, odrabiają lekcje, rozwijają swoje zainteresowania.</a:t>
            </a:r>
            <a:endParaRPr lang="pl-PL" dirty="0">
              <a:latin typeface="Arial Narrow" pitchFamily="34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764704"/>
            <a:ext cx="56521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Obraz moÅ¼e zawieraÄ: co najmniej jedna oso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852936"/>
            <a:ext cx="2412268" cy="3216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Obraz moÅ¼e zawieraÄ: co najmniej jedna osoba i ekr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820" y="3501008"/>
            <a:ext cx="4320480" cy="2430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14:reveal/>
        <p:sndAc>
          <p:stSnd>
            <p:snd r:embed="rId2" name="camera.wav"/>
          </p:stSnd>
        </p:sndAc>
      </p:transition>
    </mc:Choice>
    <mc:Fallback>
      <p:transition spd="slow" advClick="0" advTm="10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659055" y="191683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 Narrow" pitchFamily="34" charset="0"/>
              </a:rPr>
              <a:t/>
            </a:r>
            <a:br>
              <a:rPr lang="pl-PL" dirty="0">
                <a:latin typeface="Arial Narrow" pitchFamily="34" charset="0"/>
              </a:rPr>
            </a:br>
            <a:r>
              <a:rPr lang="pl-PL" dirty="0">
                <a:latin typeface="Arial Narrow" pitchFamily="34" charset="0"/>
              </a:rPr>
              <a:t/>
            </a:r>
            <a:br>
              <a:rPr lang="pl-PL" dirty="0">
                <a:latin typeface="Arial Narrow" pitchFamily="34" charset="0"/>
              </a:rPr>
            </a:br>
            <a:r>
              <a:rPr lang="pl-PL" dirty="0" smtClean="0">
                <a:latin typeface="Arial Narrow" pitchFamily="34" charset="0"/>
              </a:rPr>
              <a:t/>
            </a:r>
            <a:br>
              <a:rPr lang="pl-PL" dirty="0" smtClean="0">
                <a:latin typeface="Arial Narrow" pitchFamily="34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Przechodzimy różne kursy </a:t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np. samoobrony przed psami</a:t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lub sposobów udzielania</a:t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 pierwszej pomocy.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Mamy dużo</a:t>
            </a:r>
            <a:r>
              <a:rPr lang="pl-PL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ciekawych </a:t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spotkań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Obraz moÅ¼e zawieraÄ: 7 osÃ³b, buty i w budynku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14623"/>
            <a:ext cx="2574133" cy="193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Obraz moÅ¼e zawieraÄ: 12 osÃ³b, ludzie siedzÄ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9406" y="150303"/>
            <a:ext cx="2892932" cy="216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Obraz może zawierać: 3 osoby, ludzie stoją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109" y="3543419"/>
            <a:ext cx="1964642" cy="223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-70859" y="5564400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Pogadanki </a:t>
            </a:r>
          </a:p>
          <a:p>
            <a:pPr algn="ctr"/>
            <a:r>
              <a:rPr lang="pl-PL" sz="2800" b="1" dirty="0" smtClean="0"/>
              <a:t>o bezpieczeństwie.</a:t>
            </a:r>
            <a:endParaRPr lang="pl-PL" sz="28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945108" y="5445223"/>
            <a:ext cx="220295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b="1" dirty="0"/>
          </a:p>
          <a:p>
            <a:pPr algn="ctr"/>
            <a:r>
              <a:rPr lang="pl-PL" sz="2800" b="1" dirty="0" smtClean="0"/>
              <a:t>Pokazy historyczne.</a:t>
            </a:r>
            <a:endParaRPr lang="pl-PL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64" y="1850545"/>
            <a:ext cx="2515872" cy="188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Documents and Settings\User\Pulpit\53379733_288719191806716_6636526578937364480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53" y="3758274"/>
            <a:ext cx="1932923" cy="221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5011053" y="5897330"/>
            <a:ext cx="2148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Zajęcia </a:t>
            </a:r>
          </a:p>
          <a:p>
            <a:pPr algn="ctr"/>
            <a:r>
              <a:rPr lang="pl-PL" sz="2800" b="1" dirty="0" smtClean="0"/>
              <a:t>z robotyki.</a:t>
            </a:r>
            <a:endParaRPr lang="pl-PL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04" y="383796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7159904" y="5749066"/>
            <a:ext cx="1834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Koncerty muzyczne.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42324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14:reveal/>
        <p:sndAc>
          <p:stSnd>
            <p:snd r:embed="rId2" name="camera.wav"/>
          </p:stSnd>
        </p:sndAc>
      </p:transition>
    </mc:Choice>
    <mc:Fallback>
      <p:transition spd="slow" advClick="0" advTm="10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404664" y="-171400"/>
            <a:ext cx="8229600" cy="1143000"/>
          </a:xfrm>
        </p:spPr>
        <p:txBody>
          <a:bodyPr/>
          <a:lstStyle/>
          <a:p>
            <a:r>
              <a:rPr lang="pl-PL" b="1" dirty="0" smtClean="0">
                <a:latin typeface="Arial Narrow" pitchFamily="34" charset="0"/>
              </a:rPr>
              <a:t>Osiągamy sukcesy</a:t>
            </a:r>
            <a:endParaRPr lang="pl-PL" b="1" dirty="0">
              <a:latin typeface="Arial Narrow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7699" y="955265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pl-PL" sz="2400" b="1" dirty="0" smtClean="0">
                <a:latin typeface="Arial Narrow" pitchFamily="34" charset="0"/>
              </a:rPr>
              <a:t>Rok 2018/2019:</a:t>
            </a:r>
          </a:p>
          <a:p>
            <a:pPr marL="514350" indent="-514350">
              <a:buNone/>
            </a:pPr>
            <a:r>
              <a:rPr lang="pl-PL" sz="2400" b="1" dirty="0" smtClean="0">
                <a:latin typeface="Arial Narrow" pitchFamily="34" charset="0"/>
              </a:rPr>
              <a:t>- I miejsce w Międzyprzedszkolnym Konkursie Recytatorskim            „O Bolesii -łowicka dumka"</a:t>
            </a:r>
          </a:p>
          <a:p>
            <a:pPr marL="514350" indent="-514350">
              <a:buNone/>
            </a:pPr>
            <a:r>
              <a:rPr lang="pl-PL" sz="2400" b="1" dirty="0" smtClean="0">
                <a:latin typeface="Arial Narrow" pitchFamily="34" charset="0"/>
              </a:rPr>
              <a:t>- I miejsce w Wojewódzkim </a:t>
            </a:r>
            <a:r>
              <a:rPr lang="pl-PL" sz="2400" b="1" dirty="0">
                <a:latin typeface="Arial Narrow" pitchFamily="34" charset="0"/>
              </a:rPr>
              <a:t>K</a:t>
            </a:r>
            <a:r>
              <a:rPr lang="pl-PL" sz="2400" b="1" dirty="0" smtClean="0">
                <a:latin typeface="Arial Narrow" pitchFamily="34" charset="0"/>
              </a:rPr>
              <a:t>onkursie </a:t>
            </a:r>
            <a:r>
              <a:rPr lang="pl-PL" sz="2400" b="1" dirty="0">
                <a:latin typeface="Arial Narrow" pitchFamily="34" charset="0"/>
              </a:rPr>
              <a:t>W</a:t>
            </a:r>
            <a:r>
              <a:rPr lang="pl-PL" sz="2400" b="1" dirty="0" smtClean="0">
                <a:latin typeface="Arial Narrow" pitchFamily="34" charset="0"/>
              </a:rPr>
              <a:t>iedzy o HIV i AIDS</a:t>
            </a:r>
          </a:p>
          <a:p>
            <a:pPr>
              <a:buFontTx/>
              <a:buChar char="-"/>
            </a:pPr>
            <a:r>
              <a:rPr lang="pl-PL" sz="2400" b="1" dirty="0" smtClean="0">
                <a:latin typeface="Arial Narrow" pitchFamily="34" charset="0"/>
              </a:rPr>
              <a:t>III miejsce w Mistrzostwach Szkół Podstawowych </a:t>
            </a:r>
          </a:p>
          <a:p>
            <a:pPr marL="0" indent="0">
              <a:buNone/>
            </a:pPr>
            <a:r>
              <a:rPr lang="pl-PL" sz="2400" b="1" dirty="0" smtClean="0">
                <a:latin typeface="Arial Narrow" pitchFamily="34" charset="0"/>
              </a:rPr>
              <a:t>    w unihokeju dziewcząt klas VI i młodszych</a:t>
            </a:r>
          </a:p>
          <a:p>
            <a:pPr>
              <a:buFontTx/>
              <a:buChar char="-"/>
            </a:pPr>
            <a:r>
              <a:rPr lang="pl-PL" sz="2400" b="1" dirty="0" smtClean="0">
                <a:latin typeface="Arial Narrow" pitchFamily="34" charset="0"/>
              </a:rPr>
              <a:t>II miejsca w Międzyszkolnych </a:t>
            </a:r>
            <a:r>
              <a:rPr lang="pl-PL" sz="2400" b="1" dirty="0">
                <a:latin typeface="Arial Narrow" pitchFamily="34" charset="0"/>
              </a:rPr>
              <a:t>B</a:t>
            </a:r>
            <a:r>
              <a:rPr lang="pl-PL" sz="2400" b="1" dirty="0" smtClean="0">
                <a:latin typeface="Arial Narrow" pitchFamily="34" charset="0"/>
              </a:rPr>
              <a:t>iegach </a:t>
            </a:r>
            <a:r>
              <a:rPr lang="pl-PL" sz="2400" b="1" dirty="0">
                <a:latin typeface="Arial Narrow" pitchFamily="34" charset="0"/>
              </a:rPr>
              <a:t>P</a:t>
            </a:r>
            <a:r>
              <a:rPr lang="pl-PL" sz="2400" b="1" dirty="0" smtClean="0">
                <a:latin typeface="Arial Narrow" pitchFamily="34" charset="0"/>
              </a:rPr>
              <a:t>rzełajowych </a:t>
            </a:r>
          </a:p>
          <a:p>
            <a:pPr marL="0" indent="0">
              <a:buNone/>
            </a:pPr>
            <a:r>
              <a:rPr lang="pl-PL" sz="2400" b="1" dirty="0" smtClean="0">
                <a:latin typeface="Arial Narrow" pitchFamily="34" charset="0"/>
              </a:rPr>
              <a:t>-  stypendia </a:t>
            </a:r>
            <a:r>
              <a:rPr lang="pl-PL" sz="2400" b="1" dirty="0">
                <a:latin typeface="Arial Narrow" pitchFamily="34" charset="0"/>
              </a:rPr>
              <a:t>naukowe</a:t>
            </a:r>
            <a:endParaRPr lang="pl-PL" sz="2400" b="1" dirty="0" smtClean="0">
              <a:latin typeface="Arial Narrow" pitchFamily="34" charset="0"/>
            </a:endParaRPr>
          </a:p>
          <a:p>
            <a:pPr marL="514350" indent="-514350">
              <a:buFontTx/>
              <a:buChar char="-"/>
            </a:pPr>
            <a:endParaRPr lang="pl-PL" dirty="0" smtClean="0"/>
          </a:p>
        </p:txBody>
      </p:sp>
      <p:cxnSp>
        <p:nvCxnSpPr>
          <p:cNvPr id="4" name="Łącznik prosty 3"/>
          <p:cNvCxnSpPr/>
          <p:nvPr/>
        </p:nvCxnSpPr>
        <p:spPr>
          <a:xfrm>
            <a:off x="0" y="692696"/>
            <a:ext cx="56521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4" name="Picture 4" descr="Obraz moÅ¼e zawieraÄ: co najmniej jedna osoba, ludzie stojÄ, drzewo, na zewnÄtrz i przyro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5707" y="4293866"/>
            <a:ext cx="2956434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Obraz moÅ¼e zawieraÄ: 10 osÃ³b, uÅmiechniÄci ludzie, ludzie stojÄ i w budynk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455114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2" name="Picture 12" descr="Obraz moÅ¼e zawieraÄ: 5 osÃ³b, ludzie stojÄ i w budynk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339006"/>
            <a:ext cx="295232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219" y="1628800"/>
            <a:ext cx="73502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391" y="2708919"/>
            <a:ext cx="1470046" cy="88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14:reveal/>
        <p:sndAc>
          <p:stSnd>
            <p:snd r:embed="rId2" name="camera.wav"/>
          </p:stSnd>
        </p:sndAc>
      </p:transition>
    </mc:Choice>
    <mc:Fallback>
      <p:transition spd="slow" advClick="0" advTm="10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900608" y="-171400"/>
            <a:ext cx="8229600" cy="1143000"/>
          </a:xfrm>
        </p:spPr>
        <p:txBody>
          <a:bodyPr/>
          <a:lstStyle/>
          <a:p>
            <a:r>
              <a:rPr lang="pl-PL" b="1" dirty="0" smtClean="0">
                <a:latin typeface="Arial Narrow" pitchFamily="34" charset="0"/>
              </a:rPr>
              <a:t>Jesteśmy pod dobrą opieką</a:t>
            </a:r>
            <a:endParaRPr lang="pl-PL" b="1" dirty="0">
              <a:latin typeface="Arial Narrow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>
                <a:latin typeface="Arial Narrow" pitchFamily="34" charset="0"/>
              </a:rPr>
              <a:t>Mamy:</a:t>
            </a:r>
          </a:p>
          <a:p>
            <a:pPr>
              <a:buFontTx/>
              <a:buChar char="-"/>
            </a:pPr>
            <a:r>
              <a:rPr lang="pl-PL" dirty="0" smtClean="0">
                <a:latin typeface="Arial Narrow" pitchFamily="34" charset="0"/>
              </a:rPr>
              <a:t>wspaniałą kadrę – przyjazną, </a:t>
            </a:r>
          </a:p>
          <a:p>
            <a:pPr marL="0" indent="0">
              <a:buNone/>
            </a:pPr>
            <a:r>
              <a:rPr lang="pl-PL" dirty="0" smtClean="0">
                <a:latin typeface="Arial Narrow" pitchFamily="34" charset="0"/>
              </a:rPr>
              <a:t>wyrozumiałą i wymagającą</a:t>
            </a:r>
          </a:p>
          <a:p>
            <a:pPr>
              <a:buNone/>
            </a:pPr>
            <a:r>
              <a:rPr lang="pl-PL" dirty="0" smtClean="0">
                <a:latin typeface="Arial Narrow" pitchFamily="34" charset="0"/>
              </a:rPr>
              <a:t>- panią pielęgniarkę, która nie tylko opatruje nasze rany, ale również prowadzi zajęcia profilaktyczne </a:t>
            </a:r>
          </a:p>
          <a:p>
            <a:pPr>
              <a:buFontTx/>
              <a:buChar char="-"/>
            </a:pPr>
            <a:r>
              <a:rPr lang="pl-PL" dirty="0" smtClean="0">
                <a:latin typeface="Arial Narrow" pitchFamily="34" charset="0"/>
              </a:rPr>
              <a:t>panią pedagog,</a:t>
            </a:r>
          </a:p>
          <a:p>
            <a:pPr marL="0" indent="0">
              <a:buNone/>
            </a:pPr>
            <a:r>
              <a:rPr lang="pl-PL" dirty="0" smtClean="0">
                <a:latin typeface="Arial Narrow" pitchFamily="34" charset="0"/>
              </a:rPr>
              <a:t> która pomaga </a:t>
            </a:r>
          </a:p>
          <a:p>
            <a:pPr marL="0" indent="0">
              <a:buNone/>
            </a:pPr>
            <a:r>
              <a:rPr lang="pl-PL" dirty="0" smtClean="0">
                <a:latin typeface="Arial Narrow" pitchFamily="34" charset="0"/>
              </a:rPr>
              <a:t>nam podejmować </a:t>
            </a:r>
          </a:p>
          <a:p>
            <a:pPr marL="0" indent="0">
              <a:buNone/>
            </a:pPr>
            <a:r>
              <a:rPr lang="pl-PL" dirty="0" smtClean="0">
                <a:latin typeface="Arial Narrow" pitchFamily="34" charset="0"/>
              </a:rPr>
              <a:t>dobre decyzje.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0" y="764704"/>
            <a:ext cx="70922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52" y="3606995"/>
            <a:ext cx="1865514" cy="273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87" y="3106162"/>
            <a:ext cx="1805552" cy="154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431157" cy="243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14:reveal/>
        <p:sndAc>
          <p:stSnd>
            <p:snd r:embed="rId2" name="camera.wav"/>
          </p:stSnd>
        </p:sndAc>
      </p:transition>
    </mc:Choice>
    <mc:Fallback>
      <p:transition spd="slow" advClick="0" advTm="10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5472608" cy="1080120"/>
          </a:xfrm>
        </p:spPr>
        <p:txBody>
          <a:bodyPr>
            <a:noAutofit/>
          </a:bodyPr>
          <a:lstStyle/>
          <a:p>
            <a:pPr algn="r"/>
            <a:r>
              <a:rPr lang="pl-PL" sz="5400" b="1" dirty="0" smtClean="0">
                <a:latin typeface="Arial Narrow" pitchFamily="34" charset="0"/>
              </a:rPr>
              <a:t>                          Zapraszamy ! </a:t>
            </a:r>
            <a:endParaRPr lang="pl-PL" sz="5400" b="1" dirty="0">
              <a:latin typeface="Arial Narrow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9721080" cy="1752600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Ty również</a:t>
            </a:r>
          </a:p>
          <a:p>
            <a:r>
              <a:rPr lang="pl-PL" sz="4400" b="1" dirty="0" smtClean="0">
                <a:solidFill>
                  <a:srgbClr val="FF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możesz być jednym z nas !</a:t>
            </a:r>
          </a:p>
          <a:p>
            <a:endParaRPr lang="pl-PL" sz="4400" b="1" dirty="0" smtClean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547664" y="3717032"/>
            <a:ext cx="626469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800" b="1" dirty="0" smtClean="0">
              <a:latin typeface="Arial Narrow" pitchFamily="34" charset="0"/>
            </a:endParaRPr>
          </a:p>
          <a:p>
            <a:pPr algn="ctr"/>
            <a:r>
              <a:rPr lang="pl-PL" sz="2800" b="1" dirty="0" smtClean="0">
                <a:latin typeface="Arial Narrow" pitchFamily="34" charset="0"/>
              </a:rPr>
              <a:t>Szkoła Podstawowa w </a:t>
            </a:r>
            <a:r>
              <a:rPr lang="pl-PL" sz="2800" b="1" dirty="0">
                <a:latin typeface="Arial Narrow" pitchFamily="34" charset="0"/>
              </a:rPr>
              <a:t>Jamnie</a:t>
            </a:r>
          </a:p>
          <a:p>
            <a:pPr algn="ctr"/>
            <a:r>
              <a:rPr lang="pl-PL" sz="2000" i="1" dirty="0">
                <a:latin typeface="Arial Narrow" pitchFamily="34" charset="0"/>
              </a:rPr>
              <a:t>99-400 Łowicz</a:t>
            </a:r>
            <a:br>
              <a:rPr lang="pl-PL" sz="2000" i="1" dirty="0">
                <a:latin typeface="Arial Narrow" pitchFamily="34" charset="0"/>
              </a:rPr>
            </a:br>
            <a:r>
              <a:rPr lang="pl-PL" sz="2000" i="1" dirty="0">
                <a:latin typeface="Arial Narrow" pitchFamily="34" charset="0"/>
              </a:rPr>
              <a:t>Jamno 112</a:t>
            </a:r>
            <a:br>
              <a:rPr lang="pl-PL" sz="2000" i="1" dirty="0">
                <a:latin typeface="Arial Narrow" pitchFamily="34" charset="0"/>
              </a:rPr>
            </a:br>
            <a:r>
              <a:rPr lang="pl-PL" sz="2000" i="1" dirty="0">
                <a:latin typeface="Arial Narrow" pitchFamily="34" charset="0"/>
              </a:rPr>
              <a:t>Tel.: (46) 838 90 </a:t>
            </a:r>
            <a:r>
              <a:rPr lang="pl-PL" sz="2000" i="1" dirty="0" smtClean="0">
                <a:latin typeface="Arial Narrow" pitchFamily="34" charset="0"/>
              </a:rPr>
              <a:t>90</a:t>
            </a:r>
            <a:endParaRPr lang="pl-PL" sz="2000" i="1" dirty="0">
              <a:latin typeface="Arial Narrow" pitchFamily="34" charset="0"/>
            </a:endParaRPr>
          </a:p>
          <a:p>
            <a:pPr algn="ctr"/>
            <a:r>
              <a:rPr lang="pl-PL" sz="3200" b="1" i="1" dirty="0" smtClean="0">
                <a:latin typeface="Arial Narrow" pitchFamily="34" charset="0"/>
              </a:rPr>
              <a:t>http://zsjamno.pl/spj/</a:t>
            </a:r>
          </a:p>
          <a:p>
            <a:pPr algn="ctr"/>
            <a:endParaRPr lang="pl-PL" sz="3200" b="1" i="1" dirty="0" smtClean="0">
              <a:latin typeface="Arial Narrow" pitchFamily="34" charset="0"/>
            </a:endParaRPr>
          </a:p>
          <a:p>
            <a:pPr algn="ctr"/>
            <a:endParaRPr lang="pl-PL" sz="3200" b="1" i="1" dirty="0" smtClean="0">
              <a:latin typeface="Arial Narrow" pitchFamily="34" charset="0"/>
            </a:endParaRPr>
          </a:p>
          <a:p>
            <a:pPr algn="ctr"/>
            <a:endParaRPr lang="pl-PL" sz="3200" b="1" i="1" dirty="0" smtClean="0">
              <a:latin typeface="Arial Narrow" pitchFamily="34" charset="0"/>
            </a:endParaRPr>
          </a:p>
          <a:p>
            <a:pPr algn="ctr"/>
            <a:endParaRPr lang="pl-PL" sz="3200" b="1" i="1" dirty="0">
              <a:latin typeface="Arial Narrow" pitchFamily="34" charset="0"/>
            </a:endParaRPr>
          </a:p>
          <a:p>
            <a:endParaRPr lang="pl-PL" dirty="0">
              <a:latin typeface="Arial Narrow" pitchFamily="34" charset="0"/>
            </a:endParaRPr>
          </a:p>
        </p:txBody>
      </p:sp>
      <p:pic>
        <p:nvPicPr>
          <p:cNvPr id="9" name="Obraz 8" descr="17309669_689799697872884_3197244288711899126_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428" y="404664"/>
            <a:ext cx="1913036" cy="2258896"/>
          </a:xfrm>
          <a:prstGeom prst="rect">
            <a:avLst/>
          </a:prstGeom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99392"/>
            <a:ext cx="1123950" cy="71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14:reveal/>
        <p:sndAc>
          <p:stSnd>
            <p:snd r:embed="rId2" name="camera.wav"/>
          </p:stSnd>
        </p:sndAc>
      </p:transition>
    </mc:Choice>
    <mc:Fallback>
      <p:transition spd="slow" advClick="0" advTm="10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U</a:t>
            </a:r>
            <a:r>
              <a:rPr lang="pl-PL" b="1" dirty="0" smtClean="0"/>
              <a:t> nas jest przyjaźnie i bezpiecznie!</a:t>
            </a:r>
            <a:endParaRPr lang="pl-PL" b="1" dirty="0"/>
          </a:p>
        </p:txBody>
      </p:sp>
      <p:pic>
        <p:nvPicPr>
          <p:cNvPr id="819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14" y="1412776"/>
            <a:ext cx="8535149" cy="479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696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14:reveal/>
        <p:sndAc>
          <p:stSnd>
            <p:snd r:embed="rId2" name="camera.wav"/>
          </p:stSnd>
        </p:sndAc>
      </p:transition>
    </mc:Choice>
    <mc:Fallback>
      <p:transition spd="slow" advClick="0" advTm="10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63813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dirty="0" smtClean="0">
                <a:latin typeface="Arial Narrow" pitchFamily="34" charset="0"/>
              </a:rPr>
              <a:t>Nasza szkoła liczy </a:t>
            </a:r>
            <a:r>
              <a:rPr lang="pl-PL" sz="2800" b="1" dirty="0" smtClean="0">
                <a:latin typeface="Arial Narrow" pitchFamily="34" charset="0"/>
              </a:rPr>
              <a:t>10 oddziałów</a:t>
            </a:r>
            <a:r>
              <a:rPr lang="pl-PL" sz="2800" dirty="0" smtClean="0">
                <a:latin typeface="Arial Narrow" pitchFamily="34" charset="0"/>
              </a:rPr>
              <a:t>,</a:t>
            </a:r>
            <a:endParaRPr lang="pl-PL" sz="2800" dirty="0">
              <a:latin typeface="Arial Narrow" pitchFamily="34" charset="0"/>
            </a:endParaRPr>
          </a:p>
          <a:p>
            <a:pPr algn="ctr">
              <a:buNone/>
            </a:pPr>
            <a:r>
              <a:rPr lang="pl-PL" sz="2800" dirty="0">
                <a:latin typeface="Arial Narrow" pitchFamily="34" charset="0"/>
              </a:rPr>
              <a:t>w tym </a:t>
            </a:r>
            <a:r>
              <a:rPr lang="pl-PL" sz="2800" b="1" dirty="0" smtClean="0">
                <a:latin typeface="Arial Narrow" pitchFamily="34" charset="0"/>
              </a:rPr>
              <a:t>dwa </a:t>
            </a:r>
            <a:r>
              <a:rPr lang="pl-PL" sz="2800" b="1" dirty="0">
                <a:latin typeface="Arial Narrow" pitchFamily="34" charset="0"/>
              </a:rPr>
              <a:t>oddziały przedszkolne</a:t>
            </a:r>
            <a:r>
              <a:rPr lang="pl-PL" sz="2800" dirty="0">
                <a:latin typeface="Arial Narrow" pitchFamily="34" charset="0"/>
              </a:rPr>
              <a:t> - </a:t>
            </a:r>
            <a:r>
              <a:rPr lang="pl-PL" sz="2800" dirty="0" smtClean="0">
                <a:latin typeface="Arial Narrow" pitchFamily="34" charset="0"/>
              </a:rPr>
              <a:t/>
            </a:r>
            <a:br>
              <a:rPr lang="pl-PL" sz="2800" dirty="0" smtClean="0">
                <a:latin typeface="Arial Narrow" pitchFamily="34" charset="0"/>
              </a:rPr>
            </a:br>
            <a:r>
              <a:rPr lang="pl-PL" sz="2800" dirty="0" smtClean="0">
                <a:latin typeface="Arial Narrow" pitchFamily="34" charset="0"/>
              </a:rPr>
              <a:t>22 </a:t>
            </a:r>
            <a:r>
              <a:rPr lang="pl-PL" sz="2800" dirty="0">
                <a:latin typeface="Arial Narrow" pitchFamily="34" charset="0"/>
              </a:rPr>
              <a:t>dzieci 5 i 6 letnich oraz 24 dzieci 3 i 4 </a:t>
            </a:r>
            <a:r>
              <a:rPr lang="pl-PL" sz="2800" dirty="0" smtClean="0">
                <a:latin typeface="Arial Narrow" pitchFamily="34" charset="0"/>
              </a:rPr>
              <a:t>letnich.</a:t>
            </a:r>
          </a:p>
          <a:p>
            <a:pPr algn="ctr">
              <a:buNone/>
            </a:pPr>
            <a:endParaRPr lang="pl-PL" sz="2800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pl-PL" sz="2800" dirty="0" smtClean="0">
                <a:latin typeface="Arial Narrow" pitchFamily="34" charset="0"/>
              </a:rPr>
              <a:t> </a:t>
            </a:r>
          </a:p>
          <a:p>
            <a:pPr algn="ctr">
              <a:buNone/>
            </a:pPr>
            <a:endParaRPr lang="pl-PL" sz="2800" dirty="0" smtClean="0">
              <a:latin typeface="Arial Narrow" pitchFamily="34" charset="0"/>
            </a:endParaRPr>
          </a:p>
          <a:p>
            <a:pPr algn="ctr">
              <a:buNone/>
            </a:pPr>
            <a:endParaRPr lang="pl-PL" sz="2800" dirty="0" smtClean="0">
              <a:latin typeface="Arial Narrow" pitchFamily="34" charset="0"/>
            </a:endParaRPr>
          </a:p>
          <a:p>
            <a:pPr algn="ctr">
              <a:buNone/>
            </a:pPr>
            <a:endParaRPr lang="pl-PL" sz="2800" dirty="0" smtClean="0">
              <a:latin typeface="Arial Narrow" pitchFamily="34" charset="0"/>
            </a:endParaRPr>
          </a:p>
          <a:p>
            <a:pPr algn="ctr">
              <a:buNone/>
            </a:pPr>
            <a:endParaRPr lang="pl-PL" sz="2800" dirty="0">
              <a:latin typeface="Arial Narrow" pitchFamily="34" charset="0"/>
            </a:endParaRPr>
          </a:p>
          <a:p>
            <a:pPr algn="ctr">
              <a:buNone/>
            </a:pPr>
            <a:endParaRPr lang="pl-PL" sz="2800" dirty="0" smtClean="0">
              <a:latin typeface="Arial Narrow" pitchFamily="34" charset="0"/>
            </a:endParaRPr>
          </a:p>
          <a:p>
            <a:pPr algn="ctr">
              <a:buNone/>
            </a:pPr>
            <a:endParaRPr lang="pl-PL" sz="2800" dirty="0" smtClean="0">
              <a:latin typeface="Arial Narrow" pitchFamily="34" charset="0"/>
            </a:endParaRPr>
          </a:p>
          <a:p>
            <a:pPr algn="ctr">
              <a:buNone/>
            </a:pPr>
            <a:r>
              <a:rPr lang="pl-PL" sz="2800" dirty="0" smtClean="0">
                <a:latin typeface="Arial Narrow" pitchFamily="34" charset="0"/>
              </a:rPr>
              <a:t>Razem</a:t>
            </a:r>
            <a:r>
              <a:rPr lang="pl-PL" sz="2800" dirty="0">
                <a:latin typeface="Arial Narrow" pitchFamily="34" charset="0"/>
              </a:rPr>
              <a:t> </a:t>
            </a:r>
            <a:r>
              <a:rPr lang="pl-PL" sz="2800" b="1" dirty="0" smtClean="0">
                <a:latin typeface="Arial Narrow" pitchFamily="34" charset="0"/>
              </a:rPr>
              <a:t>57 </a:t>
            </a:r>
            <a:r>
              <a:rPr lang="pl-PL" sz="2800" b="1" dirty="0">
                <a:latin typeface="Arial Narrow" pitchFamily="34" charset="0"/>
              </a:rPr>
              <a:t>uczniów i 46 dzieci.</a:t>
            </a:r>
          </a:p>
          <a:p>
            <a:pPr algn="ctr"/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11560" y="1556792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sz="2800" dirty="0" smtClean="0">
                <a:latin typeface="Arial Narrow" pitchFamily="34" charset="0"/>
              </a:rPr>
              <a:t>   Klasa I -  10 uczniów                     Klasa II - 4 uczniów</a:t>
            </a:r>
          </a:p>
          <a:p>
            <a:pPr algn="ctr">
              <a:buNone/>
            </a:pPr>
            <a:r>
              <a:rPr lang="pl-PL" sz="2800" dirty="0" smtClean="0">
                <a:latin typeface="Arial Narrow" pitchFamily="34" charset="0"/>
              </a:rPr>
              <a:t> Klasa III - 5 uczniów                        Klasa IV - 8 uczniów</a:t>
            </a:r>
            <a:endParaRPr lang="pl-PL" sz="2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283968" y="1556792"/>
            <a:ext cx="42484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sz="2800" dirty="0" smtClean="0">
                <a:latin typeface="Arial Narrow" pitchFamily="34" charset="0"/>
              </a:rPr>
              <a:t>Klasa V - 8 uczniów</a:t>
            </a:r>
          </a:p>
          <a:p>
            <a:pPr algn="ctr">
              <a:buNone/>
            </a:pPr>
            <a:r>
              <a:rPr lang="pl-PL" sz="2800" dirty="0" smtClean="0">
                <a:latin typeface="Arial Narrow" pitchFamily="34" charset="0"/>
              </a:rPr>
              <a:t>   Klasa VI -  6 uczniów</a:t>
            </a:r>
          </a:p>
          <a:p>
            <a:pPr algn="ctr">
              <a:buNone/>
            </a:pPr>
            <a:r>
              <a:rPr lang="pl-PL" sz="2800" dirty="0" smtClean="0">
                <a:latin typeface="Arial Narrow" pitchFamily="34" charset="0"/>
              </a:rPr>
              <a:t>   Klasa VII - 7 uczniów </a:t>
            </a:r>
          </a:p>
          <a:p>
            <a:pPr algn="ctr">
              <a:buNone/>
            </a:pPr>
            <a:r>
              <a:rPr lang="pl-PL" sz="2800" dirty="0" smtClean="0">
                <a:latin typeface="Arial Narrow" pitchFamily="34" charset="0"/>
              </a:rPr>
              <a:t>    Klasa VIII - 9 uczniów</a:t>
            </a:r>
          </a:p>
          <a:p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18114"/>
            <a:ext cx="4536503" cy="207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14:reveal/>
        <p:sndAc>
          <p:stSnd>
            <p:snd r:embed="rId2" name="camera.wav"/>
          </p:stSnd>
        </p:sndAc>
      </p:transition>
    </mc:Choice>
    <mc:Fallback>
      <p:transition spd="slow" advClick="0" advTm="10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412776" y="-243408"/>
            <a:ext cx="8229600" cy="1143000"/>
          </a:xfrm>
        </p:spPr>
        <p:txBody>
          <a:bodyPr/>
          <a:lstStyle/>
          <a:p>
            <a:r>
              <a:rPr lang="pl-PL" b="1" dirty="0" smtClean="0">
                <a:latin typeface="Arial Narrow" pitchFamily="34" charset="0"/>
              </a:rPr>
              <a:t>Sale lekcyjne</a:t>
            </a:r>
            <a:endParaRPr lang="pl-PL" b="1" dirty="0">
              <a:latin typeface="Arial Narrow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836712"/>
            <a:ext cx="9217024" cy="544522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b="1" dirty="0" smtClean="0">
                <a:latin typeface="Arial Narrow" pitchFamily="34" charset="0"/>
              </a:rPr>
              <a:t>Posiadamy:</a:t>
            </a:r>
          </a:p>
          <a:p>
            <a:pPr>
              <a:buFontTx/>
              <a:buChar char="-"/>
            </a:pPr>
            <a:r>
              <a:rPr lang="pl-PL" b="1" dirty="0" smtClean="0">
                <a:latin typeface="Arial Narrow" pitchFamily="34" charset="0"/>
              </a:rPr>
              <a:t>Nowoczesną </a:t>
            </a:r>
          </a:p>
          <a:p>
            <a:pPr marL="0" indent="0">
              <a:buNone/>
            </a:pPr>
            <a:r>
              <a:rPr lang="pl-PL" b="1" dirty="0">
                <a:latin typeface="Arial Narrow" pitchFamily="34" charset="0"/>
              </a:rPr>
              <a:t> </a:t>
            </a:r>
            <a:r>
              <a:rPr lang="pl-PL" b="1" dirty="0" smtClean="0">
                <a:latin typeface="Arial Narrow" pitchFamily="34" charset="0"/>
              </a:rPr>
              <a:t>   </a:t>
            </a:r>
            <a:r>
              <a:rPr lang="pl-PL" b="1" dirty="0" err="1" smtClean="0">
                <a:latin typeface="Arial Narrow" pitchFamily="34" charset="0"/>
              </a:rPr>
              <a:t>eko</a:t>
            </a:r>
            <a:r>
              <a:rPr lang="pl-PL" b="1" dirty="0" smtClean="0">
                <a:latin typeface="Arial Narrow" pitchFamily="34" charset="0"/>
              </a:rPr>
              <a:t>-pracownię </a:t>
            </a:r>
          </a:p>
          <a:p>
            <a:pPr marL="0" indent="0">
              <a:buNone/>
            </a:pPr>
            <a:r>
              <a:rPr lang="pl-PL" b="1" dirty="0">
                <a:latin typeface="Arial Narrow" pitchFamily="34" charset="0"/>
              </a:rPr>
              <a:t> </a:t>
            </a:r>
            <a:r>
              <a:rPr lang="pl-PL" b="1" dirty="0" smtClean="0">
                <a:latin typeface="Arial Narrow" pitchFamily="34" charset="0"/>
              </a:rPr>
              <a:t>  „Zielony Zakątek”</a:t>
            </a:r>
          </a:p>
          <a:p>
            <a:pPr>
              <a:buFontTx/>
              <a:buChar char="-"/>
            </a:pPr>
            <a:r>
              <a:rPr lang="pl-PL" b="1" dirty="0" smtClean="0">
                <a:latin typeface="Arial Narrow" pitchFamily="34" charset="0"/>
              </a:rPr>
              <a:t>Zmodernizowaną pracownię </a:t>
            </a:r>
          </a:p>
          <a:p>
            <a:pPr marL="0" indent="0">
              <a:buNone/>
            </a:pPr>
            <a:r>
              <a:rPr lang="pl-PL" b="1" dirty="0">
                <a:latin typeface="Arial Narrow" pitchFamily="34" charset="0"/>
              </a:rPr>
              <a:t> </a:t>
            </a:r>
            <a:r>
              <a:rPr lang="pl-PL" b="1" dirty="0" smtClean="0">
                <a:latin typeface="Arial Narrow" pitchFamily="34" charset="0"/>
              </a:rPr>
              <a:t>   multimedialną</a:t>
            </a:r>
            <a:r>
              <a:rPr lang="pl-PL" b="1" dirty="0">
                <a:latin typeface="Arial Narrow" pitchFamily="34" charset="0"/>
              </a:rPr>
              <a:t> </a:t>
            </a:r>
            <a:r>
              <a:rPr lang="pl-PL" b="1" dirty="0" smtClean="0">
                <a:latin typeface="Arial Narrow" pitchFamily="34" charset="0"/>
              </a:rPr>
              <a:t>oraz tablice </a:t>
            </a:r>
          </a:p>
          <a:p>
            <a:pPr marL="0" indent="0">
              <a:buNone/>
            </a:pPr>
            <a:r>
              <a:rPr lang="pl-PL" b="1" dirty="0">
                <a:latin typeface="Arial Narrow" pitchFamily="34" charset="0"/>
              </a:rPr>
              <a:t> </a:t>
            </a:r>
            <a:r>
              <a:rPr lang="pl-PL" b="1" dirty="0" smtClean="0">
                <a:latin typeface="Arial Narrow" pitchFamily="34" charset="0"/>
              </a:rPr>
              <a:t>   interaktywne w 6 klasach</a:t>
            </a:r>
          </a:p>
          <a:p>
            <a:pPr>
              <a:buFontTx/>
              <a:buChar char="-"/>
            </a:pPr>
            <a:r>
              <a:rPr lang="pl-PL" b="1" dirty="0">
                <a:latin typeface="Arial Narrow" pitchFamily="34" charset="0"/>
              </a:rPr>
              <a:t>Boisko szkolne</a:t>
            </a:r>
          </a:p>
          <a:p>
            <a:pPr>
              <a:buFontTx/>
              <a:buChar char="-"/>
            </a:pPr>
            <a:r>
              <a:rPr lang="pl-PL" b="1" dirty="0" smtClean="0">
                <a:latin typeface="Arial Narrow" pitchFamily="34" charset="0"/>
              </a:rPr>
              <a:t>Plac zabaw</a:t>
            </a:r>
          </a:p>
          <a:p>
            <a:pPr>
              <a:buFontTx/>
              <a:buChar char="-"/>
            </a:pPr>
            <a:r>
              <a:rPr lang="pl-PL" b="1" dirty="0" smtClean="0">
                <a:latin typeface="Arial Narrow" pitchFamily="34" charset="0"/>
              </a:rPr>
              <a:t>Bibliotekę </a:t>
            </a:r>
          </a:p>
          <a:p>
            <a:pPr>
              <a:buFontTx/>
              <a:buChar char="-"/>
            </a:pPr>
            <a:r>
              <a:rPr lang="pl-PL" b="1" dirty="0" smtClean="0">
                <a:latin typeface="Arial Narrow" pitchFamily="34" charset="0"/>
              </a:rPr>
              <a:t>Bogaty zasób akcesoriów sportowych </a:t>
            </a:r>
          </a:p>
          <a:p>
            <a:pPr>
              <a:buFontTx/>
              <a:buChar char="-"/>
            </a:pPr>
            <a:r>
              <a:rPr lang="pl-PL" b="1" dirty="0" smtClean="0">
                <a:latin typeface="Arial Narrow" pitchFamily="34" charset="0"/>
              </a:rPr>
              <a:t>Dużo ciekawych pomocy dydaktycznych</a:t>
            </a:r>
          </a:p>
          <a:p>
            <a:pPr>
              <a:buFontTx/>
              <a:buChar char="-"/>
            </a:pPr>
            <a:endParaRPr lang="pl-PL" sz="2400" dirty="0">
              <a:latin typeface="Arial Narrow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0" y="620688"/>
            <a:ext cx="35638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" descr="C:\Users\Jamno\Desktop\ekozdjęcia\SAM_4168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73475" y="155019"/>
            <a:ext cx="2114340" cy="1664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http://zsjamno.pl/spj/files/pl/mini/p1110319-13532702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89" y="5221119"/>
            <a:ext cx="1668356" cy="151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326" y="3151320"/>
            <a:ext cx="2657744" cy="199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70280"/>
            <a:ext cx="934226" cy="93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552" y="1585770"/>
            <a:ext cx="1693601" cy="153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09" y="5226854"/>
            <a:ext cx="1631145" cy="163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55" y="3239628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105" y="18864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14:reveal/>
        <p:sndAc>
          <p:stSnd>
            <p:snd r:embed="rId2" name="camera.wav"/>
          </p:stSnd>
        </p:sndAc>
      </p:transition>
    </mc:Choice>
    <mc:Fallback>
      <p:transition spd="slow" advClick="0" advTm="10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348880" y="-243408"/>
            <a:ext cx="8229600" cy="1143000"/>
          </a:xfrm>
        </p:spPr>
        <p:txBody>
          <a:bodyPr/>
          <a:lstStyle/>
          <a:p>
            <a:r>
              <a:rPr lang="pl-PL" b="1" dirty="0" smtClean="0">
                <a:latin typeface="Arial Narrow" pitchFamily="34" charset="0"/>
              </a:rPr>
              <a:t>Nauka </a:t>
            </a:r>
            <a:endParaRPr lang="pl-PL" b="1" dirty="0">
              <a:latin typeface="Arial Narrow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latin typeface="Arial Narrow" pitchFamily="34" charset="0"/>
              </a:rPr>
              <a:t>W naszej szkole uczniowie uczą się często poprzez: zabawę oraz pracę w grupach.</a:t>
            </a:r>
          </a:p>
          <a:p>
            <a:pPr>
              <a:buNone/>
            </a:pPr>
            <a:r>
              <a:rPr lang="pl-PL" dirty="0" smtClean="0">
                <a:latin typeface="Arial Narrow" pitchFamily="34" charset="0"/>
              </a:rPr>
              <a:t>Poziom zadań dopasowany jest do predyspozycji, </a:t>
            </a:r>
          </a:p>
          <a:p>
            <a:pPr>
              <a:buNone/>
            </a:pPr>
            <a:r>
              <a:rPr lang="pl-PL" dirty="0" smtClean="0">
                <a:latin typeface="Arial Narrow" pitchFamily="34" charset="0"/>
              </a:rPr>
              <a:t>aby każdy mógł cieszyć się z sukcesów.</a:t>
            </a:r>
            <a:endParaRPr lang="pl-PL" dirty="0">
              <a:latin typeface="Arial Narrow" pitchFamily="34" charset="0"/>
            </a:endParaRPr>
          </a:p>
        </p:txBody>
      </p:sp>
      <p:cxnSp>
        <p:nvCxnSpPr>
          <p:cNvPr id="12" name="Łącznik prosty 11"/>
          <p:cNvCxnSpPr/>
          <p:nvPr/>
        </p:nvCxnSpPr>
        <p:spPr>
          <a:xfrm>
            <a:off x="0" y="692696"/>
            <a:ext cx="16196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506" name="Picture 2" descr="Obraz moÅ¼e zawieraÄ: 1 osoba, uÅmiecha siÄ, w budynk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57246"/>
            <a:ext cx="2448272" cy="3264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Obraz moÅ¼e zawieraÄ: 1 osoba, w budynk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996952"/>
            <a:ext cx="2520280" cy="336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Brak dostÄpnego opisu zdjÄcia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501008"/>
            <a:ext cx="1879340" cy="3187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7239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14:reveal/>
        <p:sndAc>
          <p:stSnd>
            <p:snd r:embed="rId2" name="camera.wav"/>
          </p:stSnd>
        </p:sndAc>
      </p:transition>
    </mc:Choice>
    <mc:Fallback>
      <p:transition spd="slow" advClick="0" advTm="10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188640" y="-243408"/>
            <a:ext cx="8229600" cy="1143000"/>
          </a:xfrm>
        </p:spPr>
        <p:txBody>
          <a:bodyPr/>
          <a:lstStyle/>
          <a:p>
            <a:r>
              <a:rPr lang="pl-PL" b="1" dirty="0" smtClean="0">
                <a:latin typeface="Arial Narrow" pitchFamily="34" charset="0"/>
              </a:rPr>
              <a:t>Uroczystości szkolne</a:t>
            </a:r>
            <a:endParaRPr lang="pl-PL" b="1" dirty="0">
              <a:latin typeface="Arial Narrow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latin typeface="Arial Narrow" pitchFamily="34" charset="0"/>
              </a:rPr>
              <a:t>Nasza szkoła pielęgnuje tradycje. </a:t>
            </a:r>
            <a:br>
              <a:rPr lang="pl-PL" dirty="0" smtClean="0">
                <a:latin typeface="Arial Narrow" pitchFamily="34" charset="0"/>
              </a:rPr>
            </a:br>
            <a:r>
              <a:rPr lang="pl-PL" dirty="0" smtClean="0">
                <a:latin typeface="Arial Narrow" pitchFamily="34" charset="0"/>
              </a:rPr>
              <a:t>Organizuje przedstawienia i uroczystości środowiskowe, w których uczniowie mogą pokazać swoje umiejętności recytatorskie i zaprezentować się nie tylko przed najbliższymi.</a:t>
            </a:r>
            <a:endParaRPr lang="pl-PL" dirty="0">
              <a:latin typeface="Arial Narrow" pitchFamily="34" charset="0"/>
            </a:endParaRPr>
          </a:p>
        </p:txBody>
      </p:sp>
      <p:cxnSp>
        <p:nvCxnSpPr>
          <p:cNvPr id="6" name="Łącznik prosty 5"/>
          <p:cNvCxnSpPr/>
          <p:nvPr/>
        </p:nvCxnSpPr>
        <p:spPr>
          <a:xfrm>
            <a:off x="0" y="692696"/>
            <a:ext cx="56521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2" name="Picture 4" descr="Obraz moÅ¼e zawieraÄ: 4 osoby, ludzie stojÄ i w budynk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3072341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Obraz moÅ¼e zawieraÄ: 1 osoba, dzieck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3033" y="3429000"/>
            <a:ext cx="2463738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Obraz moÅ¼e zawieraÄ: 5 osÃ³b, ludzie stojÄ i w budynk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556907"/>
            <a:ext cx="2956257" cy="2146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14:reveal/>
        <p:sndAc>
          <p:stSnd>
            <p:snd r:embed="rId2" name="camera.wav"/>
          </p:stSnd>
        </p:sndAc>
      </p:transition>
    </mc:Choice>
    <mc:Fallback>
      <p:transition spd="slow" advClick="0" advTm="10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476672" y="-243408"/>
            <a:ext cx="8229600" cy="1143000"/>
          </a:xfrm>
        </p:spPr>
        <p:txBody>
          <a:bodyPr/>
          <a:lstStyle/>
          <a:p>
            <a:r>
              <a:rPr lang="pl-PL" b="1" dirty="0" smtClean="0">
                <a:latin typeface="Arial Narrow" pitchFamily="34" charset="0"/>
              </a:rPr>
              <a:t>Nietypowe święta</a:t>
            </a:r>
            <a:endParaRPr lang="pl-PL" b="1" dirty="0">
              <a:latin typeface="Arial Narrow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>
                <a:latin typeface="Arial Narrow" pitchFamily="34" charset="0"/>
              </a:rPr>
              <a:t>Samorząd Uczniowski organizuje akcje</a:t>
            </a:r>
            <a:r>
              <a:rPr lang="pl-PL" sz="2800" dirty="0">
                <a:latin typeface="Arial Narrow" pitchFamily="34" charset="0"/>
              </a:rPr>
              <a:t> </a:t>
            </a:r>
            <a:endParaRPr lang="pl-PL" sz="2800" dirty="0" smtClean="0">
              <a:latin typeface="Arial Narrow" pitchFamily="34" charset="0"/>
            </a:endParaRPr>
          </a:p>
          <a:p>
            <a:pPr>
              <a:buNone/>
            </a:pPr>
            <a:r>
              <a:rPr lang="pl-PL" sz="2800" dirty="0" smtClean="0">
                <a:latin typeface="Arial Narrow" pitchFamily="34" charset="0"/>
              </a:rPr>
              <a:t>z okazji niecodziennych świąt:</a:t>
            </a:r>
          </a:p>
          <a:p>
            <a:pPr>
              <a:buFontTx/>
              <a:buChar char="-"/>
            </a:pPr>
            <a:r>
              <a:rPr lang="pl-PL" sz="2800" b="1" dirty="0" smtClean="0">
                <a:latin typeface="Arial Narrow" pitchFamily="34" charset="0"/>
              </a:rPr>
              <a:t>Dzień Pluszowego Misia </a:t>
            </a:r>
          </a:p>
          <a:p>
            <a:pPr>
              <a:buFontTx/>
              <a:buChar char="-"/>
            </a:pPr>
            <a:r>
              <a:rPr lang="pl-PL" sz="2800" b="1" dirty="0" smtClean="0">
                <a:latin typeface="Arial Narrow" pitchFamily="34" charset="0"/>
              </a:rPr>
              <a:t>Dzień Uśmiechu </a:t>
            </a:r>
          </a:p>
          <a:p>
            <a:pPr>
              <a:buFontTx/>
              <a:buChar char="-"/>
            </a:pPr>
            <a:r>
              <a:rPr lang="pl-PL" sz="2800" b="1" dirty="0" smtClean="0">
                <a:latin typeface="Arial Narrow" pitchFamily="34" charset="0"/>
              </a:rPr>
              <a:t>Dzień Ulubionej Postaci z Bajki</a:t>
            </a:r>
            <a:endParaRPr lang="pl-PL" sz="2800" dirty="0">
              <a:latin typeface="Arial Narrow" pitchFamily="34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92696"/>
            <a:ext cx="56521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604" name="Picture 4" descr="Obraz moÅ¼e zawieraÄ: 15 osÃ³b, uÅmiechniÄci ludz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59699"/>
            <a:ext cx="3143133" cy="23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Obraz moÅ¼e zawieraÄ: 4 osoby, ludzie stojÄ i kapelus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0866" y="3573014"/>
            <a:ext cx="4329316" cy="3246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98032"/>
            <a:ext cx="1262154" cy="253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546" y="3598032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14:reveal/>
        <p:sndAc>
          <p:stSnd>
            <p:snd r:embed="rId2" name="camera.wav"/>
          </p:stSnd>
        </p:sndAc>
      </p:transition>
    </mc:Choice>
    <mc:Fallback>
      <p:transition spd="slow" advClick="0" advTm="10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628800" y="-243408"/>
            <a:ext cx="8229600" cy="1143000"/>
          </a:xfrm>
        </p:spPr>
        <p:txBody>
          <a:bodyPr/>
          <a:lstStyle/>
          <a:p>
            <a:r>
              <a:rPr lang="pl-PL" b="1" dirty="0" smtClean="0"/>
              <a:t>Wycieczki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latin typeface="Arial Narrow" pitchFamily="34" charset="0"/>
              </a:rPr>
              <a:t>Bierzemy udział w wielu wycieczkach, </a:t>
            </a:r>
            <a:br>
              <a:rPr lang="pl-PL" dirty="0" smtClean="0">
                <a:latin typeface="Arial Narrow" pitchFamily="34" charset="0"/>
              </a:rPr>
            </a:br>
            <a:r>
              <a:rPr lang="pl-PL" dirty="0" smtClean="0">
                <a:latin typeface="Arial Narrow" pitchFamily="34" charset="0"/>
              </a:rPr>
              <a:t>zarówno jednodniowych, jak i tych wielodniowych ,,Zielonych Szkołach”.</a:t>
            </a:r>
            <a:endParaRPr lang="pl-PL" dirty="0">
              <a:latin typeface="Arial Narrow" pitchFamily="34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0" y="620688"/>
            <a:ext cx="35638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Obraz moÅ¼e zawieraÄ: 7 osÃ³b, uÅmiechniÄci ludzie, ludzie siedzÄ i w budynk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Obraz moÅ¼e zawieraÄ: 11 osÃ³b, uÅmiechniÄci ludzie, ludzie siedzÄ i tÅ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509120"/>
            <a:ext cx="2832314" cy="2124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Obraz moÅ¼e zawieraÄ: co najmniej jedna osoba, ludzie stojÄ, niebo, choinka, drzewo i na zewnÄtr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708920"/>
            <a:ext cx="297033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Obraz moÅ¼e zawieraÄ: 7 osÃ³b, uÅmiechniÄci ludzie, ludzie stojÄ i na zewnÄtr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492896"/>
            <a:ext cx="2483768" cy="1862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Obraz moÅ¼e zawieraÄ: 16 osÃ³b, uÅmiechniÄci ludzie, tÅum, buty i na zewnÄtr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725144"/>
            <a:ext cx="2555776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14:reveal/>
        <p:sndAc>
          <p:stSnd>
            <p:snd r:embed="rId2" name="camera.wav"/>
          </p:stSnd>
        </p:sndAc>
      </p:transition>
    </mc:Choice>
    <mc:Fallback>
      <p:transition spd="slow" advClick="0" advTm="10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332656" y="-243408"/>
            <a:ext cx="8229600" cy="1143000"/>
          </a:xfrm>
        </p:spPr>
        <p:txBody>
          <a:bodyPr/>
          <a:lstStyle/>
          <a:p>
            <a:r>
              <a:rPr lang="pl-PL" b="1" dirty="0" smtClean="0">
                <a:latin typeface="Arial Narrow" pitchFamily="34" charset="0"/>
              </a:rPr>
              <a:t>Organizacje szkolne</a:t>
            </a:r>
            <a:endParaRPr lang="pl-PL" b="1" dirty="0">
              <a:latin typeface="Arial Narrow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864" y="113933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b="1" dirty="0" smtClean="0">
                <a:latin typeface="Arial Narrow" pitchFamily="34" charset="0"/>
              </a:rPr>
              <a:t>Polski Czerwony Krzyż </a:t>
            </a:r>
            <a:r>
              <a:rPr lang="pl-PL" dirty="0" smtClean="0">
                <a:latin typeface="Arial Narrow" pitchFamily="34" charset="0"/>
              </a:rPr>
              <a:t>–</a:t>
            </a:r>
            <a:r>
              <a:rPr lang="pl-PL" b="1" dirty="0" smtClean="0">
                <a:latin typeface="Arial Narrow" pitchFamily="34" charset="0"/>
              </a:rPr>
              <a:t> </a:t>
            </a:r>
          </a:p>
          <a:p>
            <a:pPr>
              <a:buNone/>
            </a:pPr>
            <a:r>
              <a:rPr lang="pl-PL" dirty="0" smtClean="0">
                <a:latin typeface="Arial Narrow" pitchFamily="34" charset="0"/>
              </a:rPr>
              <a:t>pomagamy ubogim </a:t>
            </a:r>
          </a:p>
          <a:p>
            <a:pPr>
              <a:buNone/>
            </a:pPr>
            <a:r>
              <a:rPr lang="pl-PL" dirty="0" smtClean="0">
                <a:latin typeface="Arial Narrow" pitchFamily="34" charset="0"/>
              </a:rPr>
              <a:t>i potrzebującym</a:t>
            </a:r>
            <a:endParaRPr lang="pl-PL" b="1" dirty="0" smtClean="0">
              <a:latin typeface="Arial Narrow" pitchFamily="34" charset="0"/>
            </a:endParaRPr>
          </a:p>
          <a:p>
            <a:pPr>
              <a:buNone/>
            </a:pPr>
            <a:endParaRPr lang="pl-PL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pl-PL" b="1" dirty="0" smtClean="0">
                <a:latin typeface="Arial Narrow" pitchFamily="34" charset="0"/>
              </a:rPr>
              <a:t>Liga Ochrony Przyrody</a:t>
            </a:r>
            <a:r>
              <a:rPr lang="pl-PL" dirty="0" smtClean="0">
                <a:latin typeface="Arial Narrow" pitchFamily="34" charset="0"/>
              </a:rPr>
              <a:t> – </a:t>
            </a:r>
          </a:p>
          <a:p>
            <a:pPr>
              <a:buNone/>
            </a:pPr>
            <a:r>
              <a:rPr lang="pl-PL" dirty="0" smtClean="0">
                <a:latin typeface="Arial Narrow" pitchFamily="34" charset="0"/>
              </a:rPr>
              <a:t>chronimy przyrodę</a:t>
            </a:r>
          </a:p>
          <a:p>
            <a:pPr>
              <a:buNone/>
            </a:pPr>
            <a:r>
              <a:rPr lang="pl-PL" dirty="0" smtClean="0">
                <a:latin typeface="Arial Narrow" pitchFamily="34" charset="0"/>
              </a:rPr>
              <a:t> i uczęszczamy </a:t>
            </a:r>
          </a:p>
          <a:p>
            <a:pPr>
              <a:buNone/>
            </a:pPr>
            <a:r>
              <a:rPr lang="pl-PL" dirty="0" smtClean="0">
                <a:latin typeface="Arial Narrow" pitchFamily="34" charset="0"/>
              </a:rPr>
              <a:t>w rajdach ekologicznych</a:t>
            </a:r>
          </a:p>
          <a:p>
            <a:pPr>
              <a:buNone/>
            </a:pPr>
            <a:endParaRPr lang="pl-PL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pl-PL" b="1" dirty="0" smtClean="0">
                <a:latin typeface="Arial Narrow" pitchFamily="34" charset="0"/>
              </a:rPr>
              <a:t>Samorząd Szkolny </a:t>
            </a:r>
            <a:r>
              <a:rPr lang="pl-PL" dirty="0" smtClean="0">
                <a:latin typeface="Arial Narrow" pitchFamily="34" charset="0"/>
              </a:rPr>
              <a:t>–</a:t>
            </a:r>
          </a:p>
          <a:p>
            <a:pPr>
              <a:buNone/>
            </a:pPr>
            <a:r>
              <a:rPr lang="pl-PL" dirty="0" smtClean="0">
                <a:latin typeface="Arial Narrow" pitchFamily="34" charset="0"/>
              </a:rPr>
              <a:t> organizujemy </a:t>
            </a:r>
          </a:p>
          <a:p>
            <a:pPr>
              <a:buNone/>
            </a:pPr>
            <a:r>
              <a:rPr lang="pl-PL" dirty="0" smtClean="0">
                <a:latin typeface="Arial Narrow" pitchFamily="34" charset="0"/>
              </a:rPr>
              <a:t>konkursy i zabawy</a:t>
            </a:r>
          </a:p>
        </p:txBody>
      </p:sp>
      <p:cxnSp>
        <p:nvCxnSpPr>
          <p:cNvPr id="5" name="Łącznik prosty 4"/>
          <p:cNvCxnSpPr/>
          <p:nvPr/>
        </p:nvCxnSpPr>
        <p:spPr>
          <a:xfrm>
            <a:off x="0" y="692696"/>
            <a:ext cx="56521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Obraz moÅ¼e zawieraÄ: 2 osoby, ludzie stojÄ, dziecko, buty, choinka i w budynk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538840"/>
            <a:ext cx="2592288" cy="36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Obraz moÅ¼e zawieraÄ: 2 osoby, ludzie siedzÄ i w budynk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88640"/>
            <a:ext cx="345638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88840"/>
            <a:ext cx="2826957" cy="282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65104"/>
            <a:ext cx="23762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14:reveal/>
        <p:sndAc>
          <p:stSnd>
            <p:snd r:embed="rId2" name="camera.wav"/>
          </p:stSnd>
        </p:sndAc>
      </p:transition>
    </mc:Choice>
    <mc:Fallback>
      <p:transition spd="slow" advClick="0" advTm="10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329</Words>
  <Application>Microsoft Office PowerPoint</Application>
  <PresentationFormat>Pokaz na ekranie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   Zapraszamy    Dołącz do nas !</vt:lpstr>
      <vt:lpstr>U nas jest przyjaźnie i bezpiecznie!</vt:lpstr>
      <vt:lpstr>Prezentacja programu PowerPoint</vt:lpstr>
      <vt:lpstr>Sale lekcyjne</vt:lpstr>
      <vt:lpstr>Nauka </vt:lpstr>
      <vt:lpstr>Uroczystości szkolne</vt:lpstr>
      <vt:lpstr>Nietypowe święta</vt:lpstr>
      <vt:lpstr>Wycieczki</vt:lpstr>
      <vt:lpstr>Organizacje szkolne</vt:lpstr>
      <vt:lpstr>Zajęcia pozalekcyjne</vt:lpstr>
      <vt:lpstr>Zajęcia opiekuńcze</vt:lpstr>
      <vt:lpstr>   Przechodzimy różne kursy  np. samoobrony przed psami lub sposobów udzielania  pierwszej pomocy.                                 Mamy dużo ciekawych  spotkań.     </vt:lpstr>
      <vt:lpstr>Osiągamy sukcesy</vt:lpstr>
      <vt:lpstr>Jesteśmy pod dobrą opieką</vt:lpstr>
      <vt:lpstr>                          Zapraszamy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Dołącz do nas !</dc:title>
  <dc:creator>Madzialena</dc:creator>
  <cp:lastModifiedBy>User</cp:lastModifiedBy>
  <cp:revision>57</cp:revision>
  <dcterms:created xsi:type="dcterms:W3CDTF">2019-02-27T15:42:37Z</dcterms:created>
  <dcterms:modified xsi:type="dcterms:W3CDTF">2019-03-07T11:35:14Z</dcterms:modified>
</cp:coreProperties>
</file>